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9" r:id="rId3"/>
    <p:sldId id="281" r:id="rId4"/>
    <p:sldId id="280" r:id="rId5"/>
    <p:sldId id="262" r:id="rId6"/>
    <p:sldId id="278" r:id="rId7"/>
  </p:sldIdLst>
  <p:sldSz cx="7559675" cy="10691813"/>
  <p:notesSz cx="6797675" cy="9926638"/>
  <p:embeddedFontLst>
    <p:embeddedFont>
      <p:font typeface="FangSong" panose="02010609060101010101" pitchFamily="49" charset="-122"/>
      <p:regular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Palatino Linotype" panose="02040502050505030304" pitchFamily="18" charset="0"/>
      <p:regular r:id="rId14"/>
      <p:bold r:id="rId15"/>
      <p:italic r:id="rId16"/>
      <p:boldItalic r:id="rId17"/>
    </p:embeddedFont>
    <p:embeddedFont>
      <p:font typeface="SimSun" panose="02010600030101010101" pitchFamily="2" charset="-122"/>
      <p:regular r:id="rId18"/>
    </p:embeddedFont>
    <p:embeddedFont>
      <p:font typeface="Stick" panose="020B0604020202020204" charset="0"/>
      <p:regular r:id="rId19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3420">
          <p15:clr>
            <a:srgbClr val="A4A3A4"/>
          </p15:clr>
        </p15:guide>
        <p15:guide id="2" pos="23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VE05@LOVE.local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BEA4"/>
    <a:srgbClr val="171B05"/>
    <a:srgbClr val="A7A48E"/>
    <a:srgbClr val="FCE4B3"/>
    <a:srgbClr val="F1AE9B"/>
    <a:srgbClr val="F6F9FE"/>
    <a:srgbClr val="F2F6F8"/>
    <a:srgbClr val="E93F54"/>
    <a:srgbClr val="FF0000"/>
    <a:srgbClr val="E9E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91" autoAdjust="0"/>
  </p:normalViewPr>
  <p:slideViewPr>
    <p:cSldViewPr snapToGrid="0">
      <p:cViewPr varScale="1">
        <p:scale>
          <a:sx n="70" d="100"/>
          <a:sy n="70" d="100"/>
        </p:scale>
        <p:origin x="1212" y="78"/>
      </p:cViewPr>
      <p:guideLst>
        <p:guide orient="horz" pos="3420"/>
        <p:guide pos="23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4T16:51:35.473" idx="2">
    <p:pos x="4753" y="4472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b64de8d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b64de8d1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b64de8d1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b64de8d1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b64de8d1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b64de8d1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98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435"/>
            <a:ext cx="1700927" cy="569223"/>
          </a:xfrm>
        </p:spPr>
        <p:txBody>
          <a:bodyPr/>
          <a:lstStyle/>
          <a:p>
            <a:fld id="{447B8108-EAEB-4114-AB38-EEBD7B0225DC}" type="datetimeFigureOut">
              <a:rPr lang="en-US" smtClean="0"/>
              <a:t>19-Mar-2023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435"/>
            <a:ext cx="2551390" cy="5692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534B-047C-4E81-9221-ECF4708A7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8%B6%8A%E5%8D%97/155278?fromModule=lemma_inlin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CB46330-04C9-A696-F935-C8F07FF94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/>
          <a:stretch/>
        </p:blipFill>
        <p:spPr bwMode="auto">
          <a:xfrm>
            <a:off x="-14515" y="0"/>
            <a:ext cx="7574189" cy="1067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Google Shape;55;p13"/>
          <p:cNvSpPr/>
          <p:nvPr/>
        </p:nvSpPr>
        <p:spPr>
          <a:xfrm>
            <a:off x="255300" y="241650"/>
            <a:ext cx="7049400" cy="10208700"/>
          </a:xfrm>
          <a:prstGeom prst="rect">
            <a:avLst/>
          </a:prstGeom>
          <a:noFill/>
          <a:ln w="19050" cap="flat" cmpd="sng">
            <a:solidFill>
              <a:srgbClr val="E93F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084" y="10409823"/>
            <a:ext cx="7063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TOUR CODE:-</a:t>
            </a:r>
            <a:r>
              <a:rPr lang="en-US" altLang="zh-CN" b="1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5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DA</a:t>
            </a:r>
            <a:r>
              <a:rPr lang="en-US" altLang="zh-C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C2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- | UPDATED: 19</a:t>
            </a:r>
            <a:r>
              <a:rPr lang="en-US" altLang="zh-CN" b="1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MAR2023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en-US" altLang="zh-CN" sz="1050" b="1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3D894-87C7-4D23-AFB0-E75E56CFEDB6}"/>
              </a:ext>
            </a:extLst>
          </p:cNvPr>
          <p:cNvSpPr/>
          <p:nvPr/>
        </p:nvSpPr>
        <p:spPr>
          <a:xfrm>
            <a:off x="-14514" y="3455539"/>
            <a:ext cx="7559675" cy="2242040"/>
          </a:xfrm>
          <a:prstGeom prst="rect">
            <a:avLst/>
          </a:prstGeom>
          <a:gradFill flip="none" rotWithShape="1">
            <a:gsLst>
              <a:gs pos="71000">
                <a:srgbClr val="A7A48E">
                  <a:alpha val="81000"/>
                </a:srgbClr>
              </a:gs>
              <a:gs pos="0">
                <a:srgbClr val="C2BEA4">
                  <a:alpha val="43000"/>
                </a:srgbClr>
              </a:gs>
              <a:gs pos="100000">
                <a:srgbClr val="171B05">
                  <a:alpha val="53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61;p13">
            <a:extLst>
              <a:ext uri="{FF2B5EF4-FFF2-40B4-BE49-F238E27FC236}">
                <a16:creationId xmlns:a16="http://schemas.microsoft.com/office/drawing/2014/main" id="{7EF75CB7-042F-4310-83F6-30D09C8F610F}"/>
              </a:ext>
            </a:extLst>
          </p:cNvPr>
          <p:cNvSpPr/>
          <p:nvPr/>
        </p:nvSpPr>
        <p:spPr>
          <a:xfrm>
            <a:off x="269516" y="3415198"/>
            <a:ext cx="7049400" cy="223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baseline="0" dirty="0">
                <a:solidFill>
                  <a:srgbClr val="021A72"/>
                </a:solidFill>
                <a:latin typeface="Montserrat" panose="00000500000000000000" pitchFamily="2" charset="0"/>
              </a:rPr>
              <a:t>Danang </a:t>
            </a:r>
            <a:endParaRPr lang="en-US" altLang="zh-CN" sz="6000" b="1" dirty="0">
              <a:solidFill>
                <a:srgbClr val="021A72"/>
              </a:solidFill>
              <a:latin typeface="Montserrat" panose="00000500000000000000" pitchFamily="2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21A72"/>
                </a:solidFill>
                <a:latin typeface="Montserrat" panose="00000500000000000000" pitchFamily="2" charset="0"/>
              </a:rPr>
              <a:t>Bana Hills, Hue, </a:t>
            </a:r>
            <a:r>
              <a:rPr lang="en-US" sz="4400" b="1" dirty="0" err="1">
                <a:solidFill>
                  <a:srgbClr val="021A72"/>
                </a:solidFill>
                <a:latin typeface="Montserrat" panose="00000500000000000000" pitchFamily="2" charset="0"/>
              </a:rPr>
              <a:t>Hoian</a:t>
            </a:r>
            <a:r>
              <a:rPr lang="en-US" sz="4400" b="1" dirty="0">
                <a:solidFill>
                  <a:srgbClr val="021A72"/>
                </a:solidFill>
                <a:latin typeface="Montserrat" panose="00000500000000000000" pitchFamily="2" charset="0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dirty="0">
                <a:solidFill>
                  <a:srgbClr val="021A72"/>
                </a:solidFill>
                <a:latin typeface="Montserrat" panose="00000500000000000000" pitchFamily="2" charset="0"/>
                <a:ea typeface="Montserrat ExtraBold" panose="020B0704020202020204"/>
                <a:cs typeface="Montserrat ExtraBold" panose="020B0704020202020204"/>
                <a:sym typeface="Montserrat ExtraBold" panose="020B0704020202020204"/>
              </a:rPr>
              <a:t>Vietnam</a:t>
            </a:r>
            <a:endParaRPr lang="en-US" altLang="zh-CN" sz="6000" b="1" dirty="0">
              <a:solidFill>
                <a:srgbClr val="021A72"/>
              </a:solidFill>
              <a:latin typeface="Montserrat" panose="00000500000000000000" pitchFamily="2" charset="0"/>
              <a:ea typeface="Montserrat ExtraBold" panose="020B0704020202020204"/>
              <a:cs typeface="Montserrat ExtraBold" panose="020B0704020202020204"/>
              <a:sym typeface="Montserrat ExtraBold" panose="020B07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6C1D81-748B-E15E-EDCC-20EB558B032C}"/>
              </a:ext>
            </a:extLst>
          </p:cNvPr>
          <p:cNvSpPr txBox="1"/>
          <p:nvPr/>
        </p:nvSpPr>
        <p:spPr>
          <a:xfrm>
            <a:off x="405909" y="9853954"/>
            <a:ext cx="3518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ontserrat" panose="020B0704020202020204"/>
                <a:ea typeface="FangSong" panose="02010609060101010101" pitchFamily="49" charset="-122"/>
                <a:cs typeface="Montserrat" panose="020B0704020202020204"/>
                <a:sym typeface="Montserrat" panose="020B0704020202020204"/>
              </a:rPr>
              <a:t>Special Arrange: Bamboo Boat Ride</a:t>
            </a:r>
            <a:endParaRPr lang="en-US" sz="1400" b="1" dirty="0">
              <a:solidFill>
                <a:schemeClr val="bg1"/>
              </a:solidFill>
              <a:latin typeface="Montserrat" panose="020B0704020202020204"/>
              <a:ea typeface="Montserrat" panose="020B0704020202020204"/>
              <a:cs typeface="Montserrat" panose="020B0704020202020204"/>
              <a:sym typeface="Montserrat" panose="020B07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167DAF-802A-7A10-81CB-1F6D5FFAC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9" y="362916"/>
            <a:ext cx="1983497" cy="1169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B847D-6876-65B5-9BEA-7B2E2851F4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32"/>
          <a:stretch/>
        </p:blipFill>
        <p:spPr>
          <a:xfrm>
            <a:off x="420126" y="7536335"/>
            <a:ext cx="3504509" cy="229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/>
        </p:nvSpPr>
        <p:spPr>
          <a:xfrm>
            <a:off x="925275" y="310800"/>
            <a:ext cx="57093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6000" b="1" dirty="0">
                <a:solidFill>
                  <a:srgbClr val="E93F54"/>
                </a:solidFill>
                <a:latin typeface="Stick" panose="02020700000000000000" charset="-120"/>
                <a:ea typeface="SimSun" panose="02010600030101010101" pitchFamily="2" charset="-122"/>
                <a:cs typeface="Stick" panose="02020700000000000000" charset="-120"/>
                <a:sym typeface="Stick" panose="02020700000000000000" charset="-120"/>
              </a:rPr>
              <a:t>行程亮点</a:t>
            </a:r>
            <a:br>
              <a:rPr lang="en-GB" sz="6000" b="1" dirty="0">
                <a:solidFill>
                  <a:srgbClr val="E93F54"/>
                </a:solidFill>
                <a:latin typeface="Stick" panose="020B0704020202020204" charset="-120"/>
                <a:ea typeface="Stick" panose="020B0704020202020204" charset="-120"/>
                <a:cs typeface="Stick" panose="020B0704020202020204" charset="-120"/>
                <a:sym typeface="Stick" panose="020B0704020202020204" charset="-120"/>
              </a:rPr>
            </a:br>
            <a:r>
              <a:rPr lang="en-MY" sz="3000" b="1" dirty="0">
                <a:solidFill>
                  <a:srgbClr val="E93F54"/>
                </a:solidFill>
                <a:latin typeface="Stick" panose="020B0704020202020204" charset="-120"/>
                <a:ea typeface="Stick" panose="020B0704020202020204" charset="-120"/>
                <a:cs typeface="Stick" panose="020B0704020202020204" charset="-120"/>
                <a:sym typeface="Stick" panose="020B0704020202020204" charset="-120"/>
              </a:rPr>
              <a:t>Highlights</a:t>
            </a:r>
          </a:p>
        </p:txBody>
      </p:sp>
      <p:pic>
        <p:nvPicPr>
          <p:cNvPr id="2" name="Google Shape;94;p15">
            <a:extLst>
              <a:ext uri="{FF2B5EF4-FFF2-40B4-BE49-F238E27FC236}">
                <a16:creationId xmlns:a16="http://schemas.microsoft.com/office/drawing/2014/main" id="{6B813422-7D7B-ACD2-ACCF-86A03D9786E3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2375" y="1652750"/>
            <a:ext cx="3800750" cy="31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6;p15">
            <a:extLst>
              <a:ext uri="{FF2B5EF4-FFF2-40B4-BE49-F238E27FC236}">
                <a16:creationId xmlns:a16="http://schemas.microsoft.com/office/drawing/2014/main" id="{BE676D99-6D79-8375-B675-614A7EE85967}"/>
              </a:ext>
            </a:extLst>
          </p:cNvPr>
          <p:cNvSpPr txBox="1"/>
          <p:nvPr/>
        </p:nvSpPr>
        <p:spPr>
          <a:xfrm>
            <a:off x="244848" y="4059937"/>
            <a:ext cx="3395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Japanese Bridge  </a:t>
            </a:r>
            <a:endParaRPr lang="en-US" sz="1000" b="1" dirty="0">
              <a:solidFill>
                <a:srgbClr val="E93F54"/>
              </a:solidFill>
              <a:latin typeface="FangSong" panose="02010609060101010101" pitchFamily="49" charset="-122"/>
              <a:ea typeface="FangSong" panose="02010609060101010101" pitchFamily="49" charset="-122"/>
              <a:cs typeface="Montserrat" panose="020B0704020202020204"/>
              <a:sym typeface="Montserrat" panose="020B0704020202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dirty="0">
                <a:solidFill>
                  <a:srgbClr val="E93F5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Montserrat" panose="020B0704020202020204"/>
                <a:sym typeface="Montserrat" panose="020B0704020202020204"/>
              </a:rPr>
              <a:t>日本桥</a:t>
            </a:r>
            <a:endParaRPr sz="1800" b="1" dirty="0">
              <a:solidFill>
                <a:srgbClr val="E93F54"/>
              </a:solidFill>
              <a:latin typeface="FangSong" panose="02010609060101010101" pitchFamily="49" charset="-122"/>
              <a:ea typeface="FangSong" panose="02010609060101010101" pitchFamily="49" charset="-122"/>
              <a:cs typeface="Montserrat" panose="020B0704020202020204"/>
              <a:sym typeface="Montserrat" panose="020B0704020202020204"/>
            </a:endParaRPr>
          </a:p>
        </p:txBody>
      </p:sp>
      <p:pic>
        <p:nvPicPr>
          <p:cNvPr id="6" name="Google Shape;97;p15">
            <a:extLst>
              <a:ext uri="{FF2B5EF4-FFF2-40B4-BE49-F238E27FC236}">
                <a16:creationId xmlns:a16="http://schemas.microsoft.com/office/drawing/2014/main" id="{F02AC142-D656-805D-AEB0-47DC68CFF30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246484">
            <a:off x="3780000" y="1700375"/>
            <a:ext cx="3800749" cy="316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9;p15">
            <a:extLst>
              <a:ext uri="{FF2B5EF4-FFF2-40B4-BE49-F238E27FC236}">
                <a16:creationId xmlns:a16="http://schemas.microsoft.com/office/drawing/2014/main" id="{C783A332-681D-BBBB-C934-4895DC00EF36}"/>
              </a:ext>
            </a:extLst>
          </p:cNvPr>
          <p:cNvSpPr txBox="1"/>
          <p:nvPr/>
        </p:nvSpPr>
        <p:spPr>
          <a:xfrm rot="-246544">
            <a:off x="3944646" y="4143562"/>
            <a:ext cx="33652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rgbClr val="E93F5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Impearial</a:t>
            </a:r>
            <a:r>
              <a:rPr lang="en-US" sz="1200" b="1" dirty="0">
                <a:solidFill>
                  <a:srgbClr val="E93F5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Citadel (Included </a:t>
            </a:r>
            <a:r>
              <a:rPr lang="en-US" sz="1200" b="1" dirty="0" err="1">
                <a:solidFill>
                  <a:srgbClr val="E93F5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Cyclo</a:t>
            </a:r>
            <a:r>
              <a:rPr lang="en-US" sz="1200" b="1" dirty="0">
                <a:solidFill>
                  <a:srgbClr val="E93F54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Ride)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dirty="0">
                <a:solidFill>
                  <a:srgbClr val="E93F54"/>
                </a:solidFill>
                <a:latin typeface="Montserrat" panose="00000500000000000000" pitchFamily="2" charset="0"/>
                <a:ea typeface="FangSong" panose="02010609060101010101" pitchFamily="49" charset="-122"/>
              </a:rPr>
              <a:t>大内皇城 </a:t>
            </a:r>
            <a:r>
              <a:rPr lang="en-US" altLang="zh-CN" sz="1200" b="1" dirty="0">
                <a:solidFill>
                  <a:srgbClr val="E93F54"/>
                </a:solidFill>
                <a:latin typeface="Montserrat" panose="00000500000000000000" pitchFamily="2" charset="0"/>
                <a:ea typeface="FangSong" panose="02010609060101010101" pitchFamily="49" charset="-122"/>
              </a:rPr>
              <a:t>(</a:t>
            </a:r>
            <a:r>
              <a:rPr lang="zh-CN" altLang="en-US" sz="1200" b="1" dirty="0">
                <a:solidFill>
                  <a:srgbClr val="E93F54"/>
                </a:solidFill>
                <a:latin typeface="Montserrat" panose="00000500000000000000" pitchFamily="2" charset="0"/>
                <a:ea typeface="FangSong" panose="02010609060101010101" pitchFamily="49" charset="-122"/>
              </a:rPr>
              <a:t>人力车游</a:t>
            </a:r>
            <a:r>
              <a:rPr lang="en-US" altLang="zh-CN" sz="1200" b="1" dirty="0">
                <a:solidFill>
                  <a:srgbClr val="E93F54"/>
                </a:solidFill>
                <a:latin typeface="Montserrat" panose="00000500000000000000" pitchFamily="2" charset="0"/>
                <a:ea typeface="FangSong" panose="02010609060101010101" pitchFamily="49" charset="-122"/>
              </a:rPr>
              <a:t>)</a:t>
            </a:r>
            <a:endParaRPr lang="zh-CN" sz="1200" b="1" dirty="0">
              <a:solidFill>
                <a:srgbClr val="E93F54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pic>
        <p:nvPicPr>
          <p:cNvPr id="8" name="Google Shape;100;p15">
            <a:extLst>
              <a:ext uri="{FF2B5EF4-FFF2-40B4-BE49-F238E27FC236}">
                <a16:creationId xmlns:a16="http://schemas.microsoft.com/office/drawing/2014/main" id="{F35E4850-A380-F130-513B-0B65EE356801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313208">
            <a:off x="152375" y="4420975"/>
            <a:ext cx="3800751" cy="3164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2;p15">
            <a:extLst>
              <a:ext uri="{FF2B5EF4-FFF2-40B4-BE49-F238E27FC236}">
                <a16:creationId xmlns:a16="http://schemas.microsoft.com/office/drawing/2014/main" id="{DEF5E95E-BF05-2D53-7D72-824A265F36DC}"/>
              </a:ext>
            </a:extLst>
          </p:cNvPr>
          <p:cNvSpPr txBox="1"/>
          <p:nvPr/>
        </p:nvSpPr>
        <p:spPr>
          <a:xfrm rot="313288">
            <a:off x="31713" y="6614728"/>
            <a:ext cx="356761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Bamboo</a:t>
            </a:r>
            <a:r>
              <a:rPr lang="zh-CN" altLang="en-US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 </a:t>
            </a:r>
            <a:r>
              <a:rPr lang="en-US" altLang="zh-CN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boat</a:t>
            </a:r>
            <a:r>
              <a:rPr lang="zh-CN" altLang="en-US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 </a:t>
            </a:r>
            <a:r>
              <a:rPr lang="en-US" altLang="zh-CN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riding</a:t>
            </a:r>
            <a:r>
              <a:rPr lang="zh-CN" altLang="en-US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 </a:t>
            </a:r>
            <a:r>
              <a:rPr lang="en-US" altLang="zh-CN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at</a:t>
            </a:r>
            <a:r>
              <a:rPr lang="zh-CN" altLang="en-US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 </a:t>
            </a:r>
            <a:r>
              <a:rPr lang="en-US" altLang="zh-CN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Cam</a:t>
            </a:r>
            <a:r>
              <a:rPr lang="zh-CN" altLang="en-US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 </a:t>
            </a:r>
            <a:r>
              <a:rPr lang="en-US" altLang="zh-CN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Nam</a:t>
            </a:r>
            <a:r>
              <a:rPr lang="zh-CN" altLang="en-US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 </a:t>
            </a:r>
            <a:r>
              <a:rPr lang="en-US" altLang="zh-CN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Coconut</a:t>
            </a:r>
            <a:r>
              <a:rPr lang="zh-CN" altLang="en-US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 </a:t>
            </a:r>
            <a:r>
              <a:rPr lang="en-US" altLang="zh-CN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Village</a:t>
            </a:r>
            <a:r>
              <a:rPr lang="zh-CN" altLang="en-US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 </a:t>
            </a:r>
            <a:endParaRPr lang="en-US" altLang="zh-CN" sz="1200" b="1" dirty="0">
              <a:solidFill>
                <a:srgbClr val="E93F54"/>
              </a:solidFill>
              <a:latin typeface="Montserrat" panose="020B0704020202020204"/>
              <a:ea typeface="Montserrat" panose="020B0704020202020204"/>
              <a:cs typeface="Montserrat" panose="020B0704020202020204"/>
              <a:sym typeface="Montserrat" panose="020B0704020202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E93F54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Angsana New" panose="02020603050405020304" pitchFamily="18" charset="-34"/>
              </a:rPr>
              <a:t>竹篮船参观迦南叶子林</a:t>
            </a:r>
            <a:endParaRPr lang="zh-CN" sz="1200" b="1" dirty="0">
              <a:solidFill>
                <a:srgbClr val="E93F54"/>
              </a:solidFill>
              <a:latin typeface="FangSong" panose="02010609060101010101" pitchFamily="49" charset="-122"/>
              <a:ea typeface="FangSong" panose="02010609060101010101" pitchFamily="49" charset="-122"/>
              <a:cs typeface="Montserrat" panose="020B0704020202020204"/>
              <a:sym typeface="Montserrat" panose="020B0704020202020204"/>
            </a:endParaRPr>
          </a:p>
        </p:txBody>
      </p:sp>
      <p:pic>
        <p:nvPicPr>
          <p:cNvPr id="10" name="Google Shape;103;p15">
            <a:extLst>
              <a:ext uri="{FF2B5EF4-FFF2-40B4-BE49-F238E27FC236}">
                <a16:creationId xmlns:a16="http://schemas.microsoft.com/office/drawing/2014/main" id="{EDCDF031-694C-6567-CA0B-0617F035A3ED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86933">
            <a:off x="3807587" y="4610650"/>
            <a:ext cx="3800752" cy="316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5;p15">
            <a:extLst>
              <a:ext uri="{FF2B5EF4-FFF2-40B4-BE49-F238E27FC236}">
                <a16:creationId xmlns:a16="http://schemas.microsoft.com/office/drawing/2014/main" id="{A5B0D9D7-7DBE-D37C-777B-16B4FF475FEC}"/>
              </a:ext>
            </a:extLst>
          </p:cNvPr>
          <p:cNvSpPr txBox="1"/>
          <p:nvPr/>
        </p:nvSpPr>
        <p:spPr>
          <a:xfrm>
            <a:off x="3903654" y="6981107"/>
            <a:ext cx="339528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1" i="0" u="none" strike="noStrike" baseline="0" dirty="0">
                <a:solidFill>
                  <a:srgbClr val="E93F54"/>
                </a:solidFill>
                <a:latin typeface="Montserrat" panose="00000500000000000000" pitchFamily="2" charset="0"/>
              </a:rPr>
              <a:t>Golden Hand Bridge </a:t>
            </a:r>
            <a:endParaRPr lang="en-US" altLang="zh-CN" sz="1200" b="1" i="0" u="none" strike="noStrike" baseline="0" dirty="0">
              <a:solidFill>
                <a:srgbClr val="E93F54"/>
              </a:solidFill>
              <a:latin typeface="FangSong" panose="02010609060101010101" pitchFamily="49" charset="-122"/>
              <a:ea typeface="FangSong" panose="02010609060101010101" pitchFamily="49" charset="-122"/>
              <a:sym typeface="Montserrat" panose="020B0704020202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dirty="0">
                <a:solidFill>
                  <a:srgbClr val="E93F54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Montserrat" panose="020B0704020202020204"/>
              </a:rPr>
              <a:t>佛手金桥</a:t>
            </a:r>
            <a:endParaRPr lang="en-US" sz="1200" b="1" i="0" u="none" strike="noStrike" baseline="0" dirty="0">
              <a:solidFill>
                <a:srgbClr val="E93F54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Google Shape;106;p15">
            <a:extLst>
              <a:ext uri="{FF2B5EF4-FFF2-40B4-BE49-F238E27FC236}">
                <a16:creationId xmlns:a16="http://schemas.microsoft.com/office/drawing/2014/main" id="{0F86838D-A511-BD9C-63E1-31A1089A3591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86933">
            <a:off x="152375" y="7234550"/>
            <a:ext cx="3800752" cy="316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8;p15">
            <a:extLst>
              <a:ext uri="{FF2B5EF4-FFF2-40B4-BE49-F238E27FC236}">
                <a16:creationId xmlns:a16="http://schemas.microsoft.com/office/drawing/2014/main" id="{1277168A-2D52-8719-2437-B0A69A2A5270}"/>
              </a:ext>
            </a:extLst>
          </p:cNvPr>
          <p:cNvSpPr txBox="1"/>
          <p:nvPr/>
        </p:nvSpPr>
        <p:spPr>
          <a:xfrm>
            <a:off x="166889" y="9605456"/>
            <a:ext cx="347335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E93F54"/>
                </a:solidFill>
                <a:latin typeface="Montserrat" panose="00000500000000000000" pitchFamily="2" charset="0"/>
              </a:rPr>
              <a:t>Royal Citadel </a:t>
            </a:r>
            <a:endParaRPr lang="en-US" altLang="zh-CN" sz="1200" b="1" i="0" u="none" strike="noStrike" baseline="0" dirty="0">
              <a:solidFill>
                <a:srgbClr val="E93F54"/>
              </a:solidFill>
              <a:latin typeface="Montserrat" panose="00000500000000000000" pitchFamily="2" charset="0"/>
            </a:endParaRPr>
          </a:p>
          <a:p>
            <a:pPr algn="ctr"/>
            <a:r>
              <a:rPr lang="zh-CN" altLang="en-US" sz="1200" b="1" i="0" u="none" strike="noStrike" baseline="0" dirty="0">
                <a:solidFill>
                  <a:srgbClr val="EE848D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顺化皇城</a:t>
            </a:r>
            <a:endParaRPr lang="en-US" sz="1200" b="1" i="0" u="none" strike="noStrike" baseline="0" dirty="0">
              <a:solidFill>
                <a:srgbClr val="EE848D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14" name="Google Shape;109;p15">
            <a:extLst>
              <a:ext uri="{FF2B5EF4-FFF2-40B4-BE49-F238E27FC236}">
                <a16:creationId xmlns:a16="http://schemas.microsoft.com/office/drawing/2014/main" id="{584D62A8-32ED-5141-2C37-D40C2960A8A0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237234">
            <a:off x="4008588" y="7432825"/>
            <a:ext cx="3800751" cy="316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1;p15">
            <a:extLst>
              <a:ext uri="{FF2B5EF4-FFF2-40B4-BE49-F238E27FC236}">
                <a16:creationId xmlns:a16="http://schemas.microsoft.com/office/drawing/2014/main" id="{609A19D6-E6A1-4032-8EF2-56C994FC7756}"/>
              </a:ext>
            </a:extLst>
          </p:cNvPr>
          <p:cNvSpPr txBox="1"/>
          <p:nvPr/>
        </p:nvSpPr>
        <p:spPr>
          <a:xfrm rot="237108">
            <a:off x="4032173" y="9829175"/>
            <a:ext cx="339537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1" dirty="0">
                <a:solidFill>
                  <a:srgbClr val="E93F54"/>
                </a:solidFill>
                <a:latin typeface="Montserrat" panose="020B0704020202020204"/>
                <a:ea typeface="Montserrat" panose="020B0704020202020204"/>
                <a:cs typeface="Montserrat" panose="020B0704020202020204"/>
                <a:sym typeface="Montserrat" panose="020B0704020202020204"/>
              </a:rPr>
              <a:t>Le Jardine D’amour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dirty="0">
                <a:solidFill>
                  <a:srgbClr val="E93F5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Montserrat" panose="020B0704020202020204"/>
                <a:sym typeface="Montserrat" panose="020B0704020202020204"/>
              </a:rPr>
              <a:t>爱情花园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B5505E8-A8FF-558F-9EE8-16CCD0E3A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b="8820"/>
          <a:stretch/>
        </p:blipFill>
        <p:spPr bwMode="auto">
          <a:xfrm>
            <a:off x="338277" y="2087055"/>
            <a:ext cx="3134085" cy="20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4A377083-4A68-D60F-6E9F-13813E52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288">
            <a:off x="235270" y="4874435"/>
            <a:ext cx="3413741" cy="17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AE672217-DB7E-886F-4DF9-1E8A068FE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/>
          <a:stretch/>
        </p:blipFill>
        <p:spPr bwMode="auto">
          <a:xfrm>
            <a:off x="4013237" y="5060520"/>
            <a:ext cx="3228048" cy="19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16DA3C1D-A5A6-AC1A-64AC-FE3A4DF91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3666" r="2543" b="9554"/>
          <a:stretch/>
        </p:blipFill>
        <p:spPr bwMode="auto">
          <a:xfrm>
            <a:off x="311383" y="7706811"/>
            <a:ext cx="3208849" cy="19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3DEC9-852E-D7A4-27D2-C7221BD1B0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838"/>
          <a:stretch/>
        </p:blipFill>
        <p:spPr>
          <a:xfrm rot="321657">
            <a:off x="4109388" y="7897170"/>
            <a:ext cx="3357367" cy="1984139"/>
          </a:xfrm>
          <a:prstGeom prst="rect">
            <a:avLst/>
          </a:prstGeom>
        </p:spPr>
      </p:pic>
      <p:pic>
        <p:nvPicPr>
          <p:cNvPr id="3" name="Picture 4" descr="The Best Ride a cyclo through Hue City Tips | ORIGIN VIETNAM">
            <a:extLst>
              <a:ext uri="{FF2B5EF4-FFF2-40B4-BE49-F238E27FC236}">
                <a16:creationId xmlns:a16="http://schemas.microsoft.com/office/drawing/2014/main" id="{27D13EBC-F7D4-AEE9-5464-76BFC6FEE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5" b="16509"/>
          <a:stretch/>
        </p:blipFill>
        <p:spPr bwMode="auto">
          <a:xfrm rot="21363469">
            <a:off x="3987478" y="2115381"/>
            <a:ext cx="3165746" cy="20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16F82-5167-DE6C-0394-CD635603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3"/>
            <a:ext cx="7559675" cy="10710717"/>
          </a:xfrm>
          <a:prstGeom prst="rect">
            <a:avLst/>
          </a:prstGeom>
        </p:spPr>
      </p:pic>
      <p:sp>
        <p:nvSpPr>
          <p:cNvPr id="13" name="Google Shape;116;p16">
            <a:extLst>
              <a:ext uri="{FF2B5EF4-FFF2-40B4-BE49-F238E27FC236}">
                <a16:creationId xmlns:a16="http://schemas.microsoft.com/office/drawing/2014/main" id="{7DD25537-95CF-41F3-9CE0-46EEB88AB241}"/>
              </a:ext>
            </a:extLst>
          </p:cNvPr>
          <p:cNvSpPr/>
          <p:nvPr/>
        </p:nvSpPr>
        <p:spPr>
          <a:xfrm>
            <a:off x="333375" y="4752154"/>
            <a:ext cx="6893560" cy="1578001"/>
          </a:xfrm>
          <a:prstGeom prst="rect">
            <a:avLst/>
          </a:prstGeom>
          <a:noFill/>
          <a:ln w="19050" cap="flat" cmpd="sng">
            <a:solidFill>
              <a:srgbClr val="223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7;p16">
            <a:extLst>
              <a:ext uri="{FF2B5EF4-FFF2-40B4-BE49-F238E27FC236}">
                <a16:creationId xmlns:a16="http://schemas.microsoft.com/office/drawing/2014/main" id="{AF2F33A1-5E81-BF33-6E21-8A6A18524AC0}"/>
              </a:ext>
            </a:extLst>
          </p:cNvPr>
          <p:cNvSpPr/>
          <p:nvPr/>
        </p:nvSpPr>
        <p:spPr>
          <a:xfrm>
            <a:off x="333400" y="3183992"/>
            <a:ext cx="6893400" cy="1105900"/>
          </a:xfrm>
          <a:prstGeom prst="rect">
            <a:avLst/>
          </a:prstGeom>
          <a:noFill/>
          <a:ln w="19050" cap="flat" cmpd="sng">
            <a:solidFill>
              <a:srgbClr val="223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9;p16">
            <a:extLst>
              <a:ext uri="{FF2B5EF4-FFF2-40B4-BE49-F238E27FC236}">
                <a16:creationId xmlns:a16="http://schemas.microsoft.com/office/drawing/2014/main" id="{93846752-3B62-F0DA-7492-8AE4B445AED6}"/>
              </a:ext>
            </a:extLst>
          </p:cNvPr>
          <p:cNvSpPr txBox="1"/>
          <p:nvPr/>
        </p:nvSpPr>
        <p:spPr>
          <a:xfrm>
            <a:off x="333300" y="-127838"/>
            <a:ext cx="68934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5000" b="1" dirty="0" err="1">
                <a:solidFill>
                  <a:srgbClr val="E93F54"/>
                </a:solidFill>
              </a:rPr>
              <a:t>行程简介</a:t>
            </a:r>
            <a:endParaRPr sz="5000" b="1" dirty="0">
              <a:solidFill>
                <a:srgbClr val="E93F54"/>
              </a:solidFill>
              <a:latin typeface="Stick" panose="02020700000000000000" charset="-120"/>
              <a:ea typeface="Stick" panose="02020700000000000000" charset="-120"/>
              <a:cs typeface="Stick" panose="02020700000000000000" charset="-120"/>
              <a:sym typeface="Stick" panose="02020700000000000000" charset="-120"/>
            </a:endParaRPr>
          </a:p>
        </p:txBody>
      </p:sp>
      <p:sp>
        <p:nvSpPr>
          <p:cNvPr id="18" name="Google Shape;125;p16">
            <a:extLst>
              <a:ext uri="{FF2B5EF4-FFF2-40B4-BE49-F238E27FC236}">
                <a16:creationId xmlns:a16="http://schemas.microsoft.com/office/drawing/2014/main" id="{BD9C15FB-A1E3-6ED7-ED9D-733C7FDA09C2}"/>
              </a:ext>
            </a:extLst>
          </p:cNvPr>
          <p:cNvSpPr txBox="1"/>
          <p:nvPr/>
        </p:nvSpPr>
        <p:spPr>
          <a:xfrm>
            <a:off x="332875" y="3384491"/>
            <a:ext cx="68933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大内皇城</a:t>
            </a:r>
            <a:r>
              <a:rPr lang="en-US" altLang="zh-CN" sz="10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10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人力车游</a:t>
            </a:r>
            <a:r>
              <a:rPr lang="en-US" altLang="zh-CN" sz="10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 </a:t>
            </a:r>
            <a:r>
              <a:rPr lang="en-US" altLang="zh-CN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- 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建于</a:t>
            </a:r>
            <a:r>
              <a:rPr lang="en-US" altLang="zh-CN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1802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年，是统一后的</a:t>
            </a:r>
            <a:r>
              <a:rPr lang="zh-CN" altLang="en-US" sz="1300" b="0" i="0" u="none" strike="noStrike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越南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的首都。香河蜿蜒流经都城、皇城、紫禁城和内城，给这座独特的封建城市增添了自然美。</a:t>
            </a:r>
            <a:endParaRPr lang="en-US" altLang="zh-CN" sz="1300" b="0" i="0" dirty="0">
              <a:solidFill>
                <a:srgbClr val="FF0000"/>
              </a:solidFill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会安古城 </a:t>
            </a:r>
            <a:r>
              <a:rPr lang="en-US" altLang="zh-CN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- 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作为一个海港城市迄今已有</a:t>
            </a:r>
            <a:r>
              <a:rPr lang="en-US" altLang="zh-CN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1500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年的历史，是东南亚保存较完好的传统贸易港。</a:t>
            </a:r>
            <a:r>
              <a:rPr lang="en-US" altLang="zh-CN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1999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年联合国教科文组织将其列入世界文化遗产名录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endParaRPr lang="en-US" altLang="zh-CN" sz="1300" dirty="0">
              <a:solidFill>
                <a:srgbClr val="E93F54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endParaRPr sz="1300" dirty="0">
              <a:solidFill>
                <a:srgbClr val="E93F54"/>
              </a:solidFill>
            </a:endParaRPr>
          </a:p>
        </p:txBody>
      </p:sp>
      <p:sp>
        <p:nvSpPr>
          <p:cNvPr id="22" name="Google Shape;126;p16">
            <a:extLst>
              <a:ext uri="{FF2B5EF4-FFF2-40B4-BE49-F238E27FC236}">
                <a16:creationId xmlns:a16="http://schemas.microsoft.com/office/drawing/2014/main" id="{57415B06-8426-BBAA-204A-507C80B19102}"/>
              </a:ext>
            </a:extLst>
          </p:cNvPr>
          <p:cNvSpPr/>
          <p:nvPr/>
        </p:nvSpPr>
        <p:spPr>
          <a:xfrm>
            <a:off x="526475" y="2914486"/>
            <a:ext cx="1348200" cy="469200"/>
          </a:xfrm>
          <a:prstGeom prst="roundRect">
            <a:avLst>
              <a:gd name="adj" fmla="val 16667"/>
            </a:avLst>
          </a:prstGeom>
          <a:solidFill>
            <a:srgbClr val="22346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7;p16">
            <a:extLst>
              <a:ext uri="{FF2B5EF4-FFF2-40B4-BE49-F238E27FC236}">
                <a16:creationId xmlns:a16="http://schemas.microsoft.com/office/drawing/2014/main" id="{E4580D22-442F-1DB0-8F3D-65865E0C6B77}"/>
              </a:ext>
            </a:extLst>
          </p:cNvPr>
          <p:cNvSpPr txBox="1"/>
          <p:nvPr/>
        </p:nvSpPr>
        <p:spPr>
          <a:xfrm>
            <a:off x="682497" y="2925407"/>
            <a:ext cx="103830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</a:rPr>
              <a:t>第</a:t>
            </a:r>
            <a:r>
              <a:rPr lang="zh-CN" altLang="en-US" sz="1800" b="1" dirty="0">
                <a:solidFill>
                  <a:srgbClr val="FFFFFF"/>
                </a:solidFill>
              </a:rPr>
              <a:t>二</a:t>
            </a:r>
            <a:r>
              <a:rPr lang="en-GB" sz="1800" b="1" dirty="0">
                <a:solidFill>
                  <a:srgbClr val="FFFFFF"/>
                </a:solidFill>
              </a:rPr>
              <a:t>天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25" name="Google Shape;129;p16">
            <a:extLst>
              <a:ext uri="{FF2B5EF4-FFF2-40B4-BE49-F238E27FC236}">
                <a16:creationId xmlns:a16="http://schemas.microsoft.com/office/drawing/2014/main" id="{001BE8C4-38AC-85DB-D97E-54BB9CE8B1F3}"/>
              </a:ext>
            </a:extLst>
          </p:cNvPr>
          <p:cNvSpPr txBox="1"/>
          <p:nvPr/>
        </p:nvSpPr>
        <p:spPr>
          <a:xfrm>
            <a:off x="332739" y="4980644"/>
            <a:ext cx="6893299" cy="134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迦南岛渔村</a:t>
            </a:r>
            <a:r>
              <a:rPr lang="zh-CN" altLang="en-US" sz="10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（含簸箕船）</a:t>
            </a:r>
            <a:r>
              <a:rPr lang="en-US" altLang="zh-CN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- </a:t>
            </a: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乘坐独一无二的簸箕船游迦南岛渔村，以及体验当地人特别的垂钓方式。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五行山 </a:t>
            </a:r>
            <a:r>
              <a:rPr lang="en-US" altLang="zh-CN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- 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位于越南岘港市南部，这里因</a:t>
            </a:r>
            <a:r>
              <a:rPr lang="en-US" altLang="zh-CN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5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座沿海屹立的石灰岩石峰而得名。这五座山分别对应阴阳五行，命名为金、木、水、火、土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努尔卡石雕村 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婆雕刻品博物馆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  <a:cs typeface="Montserrat" panose="020B0704020202020204"/>
              <a:sym typeface="Montserrat" panose="020B0704020202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E93F54"/>
              </a:solidFill>
            </a:endParaRPr>
          </a:p>
        </p:txBody>
      </p:sp>
      <p:sp>
        <p:nvSpPr>
          <p:cNvPr id="27" name="Google Shape;130;p16">
            <a:extLst>
              <a:ext uri="{FF2B5EF4-FFF2-40B4-BE49-F238E27FC236}">
                <a16:creationId xmlns:a16="http://schemas.microsoft.com/office/drawing/2014/main" id="{1B4B71AE-EDC4-31E7-B403-BAC5FB1F9094}"/>
              </a:ext>
            </a:extLst>
          </p:cNvPr>
          <p:cNvSpPr/>
          <p:nvPr/>
        </p:nvSpPr>
        <p:spPr>
          <a:xfrm>
            <a:off x="526475" y="4500927"/>
            <a:ext cx="1348200" cy="469200"/>
          </a:xfrm>
          <a:prstGeom prst="roundRect">
            <a:avLst>
              <a:gd name="adj" fmla="val 16667"/>
            </a:avLst>
          </a:prstGeom>
          <a:solidFill>
            <a:srgbClr val="22346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31;p16">
            <a:extLst>
              <a:ext uri="{FF2B5EF4-FFF2-40B4-BE49-F238E27FC236}">
                <a16:creationId xmlns:a16="http://schemas.microsoft.com/office/drawing/2014/main" id="{E4FB1B40-9E67-94CF-F37D-7F3EE2424F11}"/>
              </a:ext>
            </a:extLst>
          </p:cNvPr>
          <p:cNvSpPr txBox="1"/>
          <p:nvPr/>
        </p:nvSpPr>
        <p:spPr>
          <a:xfrm>
            <a:off x="682497" y="4511848"/>
            <a:ext cx="103830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</a:rPr>
              <a:t>第</a:t>
            </a:r>
            <a:r>
              <a:rPr lang="zh-CN" altLang="en-US" sz="1800" b="1" dirty="0">
                <a:solidFill>
                  <a:srgbClr val="FFFFFF"/>
                </a:solidFill>
                <a:ea typeface="SimSun" panose="02010600030101010101" pitchFamily="2" charset="-122"/>
              </a:rPr>
              <a:t>三</a:t>
            </a:r>
            <a:r>
              <a:rPr lang="en-GB" sz="1800" b="1" dirty="0">
                <a:solidFill>
                  <a:srgbClr val="FFFFFF"/>
                </a:solidFill>
              </a:rPr>
              <a:t>天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29" name="Google Shape;132;p16">
            <a:extLst>
              <a:ext uri="{FF2B5EF4-FFF2-40B4-BE49-F238E27FC236}">
                <a16:creationId xmlns:a16="http://schemas.microsoft.com/office/drawing/2014/main" id="{52FD1495-7B8F-4BD7-DEAB-A20CC48C29B6}"/>
              </a:ext>
            </a:extLst>
          </p:cNvPr>
          <p:cNvSpPr txBox="1"/>
          <p:nvPr/>
        </p:nvSpPr>
        <p:spPr>
          <a:xfrm>
            <a:off x="1925320" y="4512123"/>
            <a:ext cx="5107880" cy="503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sz="1800" b="1" dirty="0">
                <a:solidFill>
                  <a:srgbClr val="E93F54"/>
                </a:solidFill>
                <a:latin typeface="+mn-ea"/>
                <a:ea typeface="+mn-ea"/>
              </a:rPr>
              <a:t>会安</a:t>
            </a:r>
            <a:r>
              <a:rPr lang="en-US" altLang="zh-CN" sz="1800" b="1" dirty="0">
                <a:solidFill>
                  <a:srgbClr val="E93F54"/>
                </a:solidFill>
                <a:latin typeface="+mn-ea"/>
                <a:ea typeface="+mn-ea"/>
              </a:rPr>
              <a:t>-</a:t>
            </a:r>
            <a:r>
              <a:rPr lang="zh-CN" altLang="en-US" sz="1800" b="1" dirty="0">
                <a:solidFill>
                  <a:srgbClr val="E93F54"/>
                </a:solidFill>
                <a:latin typeface="+mn-ea"/>
                <a:ea typeface="+mn-ea"/>
              </a:rPr>
              <a:t>岘港</a:t>
            </a:r>
            <a:r>
              <a:rPr lang="en-US" altLang="zh-CN" sz="1800" b="1" dirty="0">
                <a:solidFill>
                  <a:srgbClr val="E93F54"/>
                </a:solidFill>
                <a:latin typeface="+mn-ea"/>
                <a:ea typeface="+mn-ea"/>
              </a:rPr>
              <a:t>	</a:t>
            </a:r>
            <a:r>
              <a:rPr lang="en-US" altLang="zh-CN" sz="1000" dirty="0">
                <a:solidFill>
                  <a:srgbClr val="E93F54"/>
                </a:solidFill>
                <a:latin typeface="Palatino Linotype" panose="02040502050505030304" pitchFamily="18" charset="0"/>
              </a:rPr>
              <a:t>		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（早</a:t>
            </a:r>
            <a:r>
              <a:rPr lang="en-US" altLang="zh-CN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/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午</a:t>
            </a:r>
            <a:r>
              <a:rPr lang="en-US" altLang="zh-CN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/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晚）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1CD00-D911-094C-8BE0-421BACEFFD12}"/>
              </a:ext>
            </a:extLst>
          </p:cNvPr>
          <p:cNvSpPr/>
          <p:nvPr/>
        </p:nvSpPr>
        <p:spPr>
          <a:xfrm>
            <a:off x="1977688" y="2920031"/>
            <a:ext cx="5055511" cy="46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sz="1800" b="1" dirty="0">
                <a:solidFill>
                  <a:srgbClr val="E93F54"/>
                </a:solidFill>
                <a:latin typeface="+mn-ea"/>
              </a:rPr>
              <a:t>顺化</a:t>
            </a:r>
            <a:r>
              <a:rPr lang="en-US" altLang="zh-CN" sz="1800" b="1" dirty="0">
                <a:solidFill>
                  <a:srgbClr val="E93F54"/>
                </a:solidFill>
                <a:latin typeface="+mn-ea"/>
              </a:rPr>
              <a:t>-</a:t>
            </a:r>
            <a:r>
              <a:rPr lang="zh-CN" altLang="en-US" sz="1800" b="1" dirty="0">
                <a:solidFill>
                  <a:srgbClr val="E93F54"/>
                </a:solidFill>
                <a:latin typeface="+mn-ea"/>
              </a:rPr>
              <a:t>会安</a:t>
            </a:r>
            <a:r>
              <a:rPr lang="en-US" altLang="zh-CN" sz="1800" b="1" dirty="0">
                <a:solidFill>
                  <a:srgbClr val="E93F54"/>
                </a:solidFill>
                <a:latin typeface="+mn-ea"/>
                <a:ea typeface="+mn-ea"/>
              </a:rPr>
              <a:t>			(</a:t>
            </a:r>
            <a:r>
              <a:rPr lang="zh-CN" altLang="en-US" sz="1800" b="1" dirty="0">
                <a:solidFill>
                  <a:srgbClr val="E93F54"/>
                </a:solidFill>
                <a:latin typeface="+mn-ea"/>
                <a:ea typeface="+mn-ea"/>
              </a:rPr>
              <a:t>早</a:t>
            </a:r>
            <a:r>
              <a:rPr lang="en-US" altLang="zh-CN" sz="1800" b="1" dirty="0">
                <a:solidFill>
                  <a:srgbClr val="E93F54"/>
                </a:solidFill>
                <a:latin typeface="+mn-ea"/>
                <a:ea typeface="+mn-ea"/>
              </a:rPr>
              <a:t>/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午</a:t>
            </a:r>
            <a:r>
              <a:rPr lang="en-US" altLang="zh-CN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/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晚）</a:t>
            </a:r>
          </a:p>
        </p:txBody>
      </p:sp>
      <p:sp>
        <p:nvSpPr>
          <p:cNvPr id="36" name="Google Shape;117;p16">
            <a:extLst>
              <a:ext uri="{FF2B5EF4-FFF2-40B4-BE49-F238E27FC236}">
                <a16:creationId xmlns:a16="http://schemas.microsoft.com/office/drawing/2014/main" id="{6EFA8C46-44C2-7A01-441B-25C337BE4A5D}"/>
              </a:ext>
            </a:extLst>
          </p:cNvPr>
          <p:cNvSpPr/>
          <p:nvPr/>
        </p:nvSpPr>
        <p:spPr>
          <a:xfrm>
            <a:off x="340028" y="1177265"/>
            <a:ext cx="6893400" cy="1528858"/>
          </a:xfrm>
          <a:prstGeom prst="rect">
            <a:avLst/>
          </a:prstGeom>
          <a:noFill/>
          <a:ln w="19050" cap="flat" cmpd="sng">
            <a:solidFill>
              <a:srgbClr val="223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25;p16">
            <a:extLst>
              <a:ext uri="{FF2B5EF4-FFF2-40B4-BE49-F238E27FC236}">
                <a16:creationId xmlns:a16="http://schemas.microsoft.com/office/drawing/2014/main" id="{6839044A-936E-1C4D-D57D-FF37BB6B66AF}"/>
              </a:ext>
            </a:extLst>
          </p:cNvPr>
          <p:cNvSpPr txBox="1"/>
          <p:nvPr/>
        </p:nvSpPr>
        <p:spPr>
          <a:xfrm>
            <a:off x="339503" y="1377764"/>
            <a:ext cx="6893300" cy="132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机场集合办理登记手续，前往</a:t>
            </a: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岘港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E93F54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立安潭</a:t>
            </a:r>
            <a:endParaRPr lang="en-US" altLang="zh-CN" sz="1300" dirty="0">
              <a:solidFill>
                <a:srgbClr val="E93F54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E93F54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天母寺 </a:t>
            </a:r>
            <a:r>
              <a:rPr lang="en-US" altLang="zh-CN" sz="1300" dirty="0">
                <a:solidFill>
                  <a:srgbClr val="E93F54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- 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又名灵姥寺已有近</a:t>
            </a:r>
            <a:r>
              <a:rPr lang="en-US" altLang="zh-CN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400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年历史。始建于黎朝弘定二年</a:t>
            </a:r>
            <a:r>
              <a:rPr lang="en-US" altLang="zh-CN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公元</a:t>
            </a:r>
            <a:r>
              <a:rPr lang="en-US" altLang="zh-CN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1601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年</a:t>
            </a:r>
            <a:r>
              <a:rPr lang="en-US" altLang="zh-CN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),</a:t>
            </a: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系阮氏始祖阮淦次子阮潢所造</a:t>
            </a:r>
            <a:endParaRPr lang="en-US" altLang="zh-CN" sz="1300" b="0" i="0" dirty="0">
              <a:solidFill>
                <a:srgbClr val="FF0000"/>
              </a:solidFill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东巴市场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顺化香江传统歌唱表演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8" name="Google Shape;126;p16">
            <a:extLst>
              <a:ext uri="{FF2B5EF4-FFF2-40B4-BE49-F238E27FC236}">
                <a16:creationId xmlns:a16="http://schemas.microsoft.com/office/drawing/2014/main" id="{426DCBFE-6A7A-9628-C440-2640146AD0E0}"/>
              </a:ext>
            </a:extLst>
          </p:cNvPr>
          <p:cNvSpPr/>
          <p:nvPr/>
        </p:nvSpPr>
        <p:spPr>
          <a:xfrm>
            <a:off x="533103" y="907759"/>
            <a:ext cx="1348200" cy="469200"/>
          </a:xfrm>
          <a:prstGeom prst="roundRect">
            <a:avLst>
              <a:gd name="adj" fmla="val 16667"/>
            </a:avLst>
          </a:prstGeom>
          <a:solidFill>
            <a:srgbClr val="22346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27;p16">
            <a:extLst>
              <a:ext uri="{FF2B5EF4-FFF2-40B4-BE49-F238E27FC236}">
                <a16:creationId xmlns:a16="http://schemas.microsoft.com/office/drawing/2014/main" id="{67EF06C7-1490-2FE2-8F71-7BA0DF928010}"/>
              </a:ext>
            </a:extLst>
          </p:cNvPr>
          <p:cNvSpPr txBox="1"/>
          <p:nvPr/>
        </p:nvSpPr>
        <p:spPr>
          <a:xfrm>
            <a:off x="689125" y="918680"/>
            <a:ext cx="103830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</a:rPr>
              <a:t>第</a:t>
            </a:r>
            <a:r>
              <a:rPr lang="zh-CN" sz="1800" b="1" dirty="0">
                <a:solidFill>
                  <a:srgbClr val="FFFFFF"/>
                </a:solidFill>
                <a:ea typeface="SimSun" panose="02010600030101010101" pitchFamily="2" charset="-122"/>
              </a:rPr>
              <a:t>一</a:t>
            </a:r>
            <a:r>
              <a:rPr lang="en-GB" sz="1800" b="1" dirty="0">
                <a:solidFill>
                  <a:srgbClr val="FFFFFF"/>
                </a:solidFill>
              </a:rPr>
              <a:t>天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F7F683-F4A9-3982-3F3C-17C617FDC02F}"/>
              </a:ext>
            </a:extLst>
          </p:cNvPr>
          <p:cNvSpPr/>
          <p:nvPr/>
        </p:nvSpPr>
        <p:spPr>
          <a:xfrm>
            <a:off x="1984316" y="913304"/>
            <a:ext cx="5055511" cy="46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sz="1800" b="1" dirty="0">
                <a:solidFill>
                  <a:srgbClr val="E93F54"/>
                </a:solidFill>
                <a:latin typeface="+mn-ea"/>
                <a:ea typeface="+mn-ea"/>
              </a:rPr>
              <a:t>吉隆坡</a:t>
            </a:r>
            <a:r>
              <a:rPr lang="en-US" altLang="zh-CN" sz="1800" b="1" dirty="0">
                <a:solidFill>
                  <a:srgbClr val="E93F54"/>
                </a:solidFill>
                <a:latin typeface="+mn-ea"/>
                <a:ea typeface="+mn-ea"/>
              </a:rPr>
              <a:t>-</a:t>
            </a:r>
            <a:r>
              <a:rPr lang="zh-CN" altLang="en-US" sz="1800" b="1" dirty="0">
                <a:solidFill>
                  <a:srgbClr val="E93F54"/>
                </a:solidFill>
                <a:latin typeface="+mn-ea"/>
                <a:ea typeface="+mn-ea"/>
              </a:rPr>
              <a:t>岘港</a:t>
            </a:r>
            <a:r>
              <a:rPr lang="en-US" altLang="zh-CN" sz="1800" b="1" dirty="0">
                <a:solidFill>
                  <a:srgbClr val="E93F54"/>
                </a:solidFill>
                <a:latin typeface="+mn-ea"/>
                <a:ea typeface="+mn-ea"/>
              </a:rPr>
              <a:t>-</a:t>
            </a:r>
            <a:r>
              <a:rPr lang="zh-CN" altLang="en-US" sz="1800" b="1" dirty="0">
                <a:solidFill>
                  <a:srgbClr val="E93F54"/>
                </a:solidFill>
                <a:latin typeface="+mn-ea"/>
                <a:ea typeface="+mn-ea"/>
              </a:rPr>
              <a:t>顺化</a:t>
            </a:r>
            <a:r>
              <a:rPr lang="en-US" altLang="zh-CN" sz="1800" b="1" dirty="0">
                <a:solidFill>
                  <a:srgbClr val="E93F54"/>
                </a:solidFill>
                <a:latin typeface="+mn-ea"/>
                <a:ea typeface="+mn-ea"/>
              </a:rPr>
              <a:t>		(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午</a:t>
            </a:r>
            <a:r>
              <a:rPr lang="en-US" altLang="zh-CN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/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晚）</a:t>
            </a:r>
          </a:p>
        </p:txBody>
      </p:sp>
      <p:sp>
        <p:nvSpPr>
          <p:cNvPr id="4" name="Google Shape;116;p16">
            <a:extLst>
              <a:ext uri="{FF2B5EF4-FFF2-40B4-BE49-F238E27FC236}">
                <a16:creationId xmlns:a16="http://schemas.microsoft.com/office/drawing/2014/main" id="{276E42C0-190E-327F-0400-9003C55F35F7}"/>
              </a:ext>
            </a:extLst>
          </p:cNvPr>
          <p:cNvSpPr/>
          <p:nvPr/>
        </p:nvSpPr>
        <p:spPr>
          <a:xfrm>
            <a:off x="351305" y="6790552"/>
            <a:ext cx="6893560" cy="2571005"/>
          </a:xfrm>
          <a:prstGeom prst="rect">
            <a:avLst/>
          </a:prstGeom>
          <a:noFill/>
          <a:ln w="19050" cap="flat" cmpd="sng">
            <a:solidFill>
              <a:srgbClr val="223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9;p16">
            <a:extLst>
              <a:ext uri="{FF2B5EF4-FFF2-40B4-BE49-F238E27FC236}">
                <a16:creationId xmlns:a16="http://schemas.microsoft.com/office/drawing/2014/main" id="{008319F7-BEE4-D771-3993-3FAB76B5A86E}"/>
              </a:ext>
            </a:extLst>
          </p:cNvPr>
          <p:cNvSpPr txBox="1"/>
          <p:nvPr/>
        </p:nvSpPr>
        <p:spPr>
          <a:xfrm>
            <a:off x="350669" y="7019044"/>
            <a:ext cx="6893299" cy="228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E93F54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巴拿山</a:t>
            </a:r>
            <a:r>
              <a:rPr lang="en-US" altLang="zh-CN" sz="10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10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含缆车</a:t>
            </a:r>
            <a:r>
              <a:rPr lang="en-US" altLang="zh-CN" sz="10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) - </a:t>
            </a:r>
            <a:r>
              <a:rPr lang="zh-TW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海拔</a:t>
            </a:r>
            <a:r>
              <a:rPr lang="en-US" altLang="zh-TW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1487</a:t>
            </a:r>
            <a:r>
              <a:rPr lang="zh-TW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米，從山腳下可以乘坐纜車到達山頂，相傳能在一天之內感受到四季的獨特感受，巴拿山的纜車長度</a:t>
            </a:r>
            <a:r>
              <a:rPr lang="en-US" altLang="zh-TW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5801</a:t>
            </a:r>
            <a:r>
              <a:rPr lang="zh-TW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米，巴拿山纜車系統是世界上最常單線纜車的記錄保持者</a:t>
            </a:r>
            <a:endParaRPr lang="en-US" altLang="zh-TW" sz="1300" b="0" i="0" dirty="0">
              <a:solidFill>
                <a:srgbClr val="FF0000"/>
              </a:solidFill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空中巨手捧桥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法国村 </a:t>
            </a:r>
            <a:r>
              <a:rPr lang="en-US" altLang="zh-CN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/ </a:t>
            </a:r>
            <a:r>
              <a:rPr lang="en-US" altLang="zh-CN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Fantasy Park</a:t>
            </a: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爱情花园</a:t>
            </a:r>
            <a:endParaRPr lang="en-US" altLang="zh-CN" sz="1300" dirty="0">
              <a:solidFill>
                <a:srgbClr val="FF0000"/>
              </a:solidFill>
              <a:latin typeface="Palatino Linotype" panose="02040502050505030304" pitchFamily="18" charset="0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汉市场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灵应寺</a:t>
            </a:r>
            <a:r>
              <a:rPr lang="en-US" altLang="zh-CN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(</a:t>
            </a:r>
            <a:r>
              <a:rPr lang="zh-CN" alt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白玉观音像</a:t>
            </a:r>
            <a:r>
              <a:rPr lang="en-US" altLang="zh-CN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)</a:t>
            </a: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en-US" altLang="zh-CN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APEC</a:t>
            </a:r>
            <a:r>
              <a:rPr lang="zh-CN" altLang="en-US" sz="13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雕塑园</a:t>
            </a:r>
            <a:endParaRPr lang="en-US" altLang="zh-CN"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龙桥</a:t>
            </a:r>
            <a:r>
              <a:rPr lang="en-US" altLang="zh-CN" sz="10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10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途径</a:t>
            </a:r>
            <a:r>
              <a:rPr lang="en-US" altLang="zh-CN" sz="10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endParaRPr lang="zh-CN" altLang="en-US" sz="1000" dirty="0">
              <a:solidFill>
                <a:srgbClr val="FF0000"/>
              </a:solidFill>
              <a:latin typeface="Palatino Linotype" panose="02040502050505030304" pitchFamily="18" charset="0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en-US" altLang="zh-CN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DHC Marina (</a:t>
            </a:r>
            <a:r>
              <a:rPr lang="zh-CN" alt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爱情桥</a:t>
            </a:r>
            <a:r>
              <a:rPr lang="en-US" altLang="zh-CN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, </a:t>
            </a:r>
            <a:r>
              <a:rPr lang="zh-CN" alt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岘港鱼尾狮</a:t>
            </a:r>
            <a:r>
              <a:rPr lang="en-US" altLang="zh-CN" sz="1300" dirty="0">
                <a:solidFill>
                  <a:srgbClr val="FF0000"/>
                </a:solidFill>
                <a:latin typeface="Palatino Linotype" panose="02040502050505030304" pitchFamily="18" charset="0"/>
                <a:ea typeface="FangSong" panose="02010609060101010101" pitchFamily="49" charset="-122"/>
              </a:rPr>
              <a:t>)</a:t>
            </a: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endParaRPr lang="zh-CN" altLang="en-US" sz="1300" dirty="0">
              <a:solidFill>
                <a:srgbClr val="FF3B3B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endParaRPr sz="13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E93F54"/>
              </a:solidFill>
            </a:endParaRPr>
          </a:p>
        </p:txBody>
      </p:sp>
      <p:sp>
        <p:nvSpPr>
          <p:cNvPr id="7" name="Google Shape;130;p16">
            <a:extLst>
              <a:ext uri="{FF2B5EF4-FFF2-40B4-BE49-F238E27FC236}">
                <a16:creationId xmlns:a16="http://schemas.microsoft.com/office/drawing/2014/main" id="{93A45B57-861A-6DD2-8641-FF97F9A2B765}"/>
              </a:ext>
            </a:extLst>
          </p:cNvPr>
          <p:cNvSpPr/>
          <p:nvPr/>
        </p:nvSpPr>
        <p:spPr>
          <a:xfrm>
            <a:off x="544405" y="6539326"/>
            <a:ext cx="1348200" cy="469200"/>
          </a:xfrm>
          <a:prstGeom prst="roundRect">
            <a:avLst>
              <a:gd name="adj" fmla="val 16667"/>
            </a:avLst>
          </a:prstGeom>
          <a:solidFill>
            <a:srgbClr val="22346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31;p16">
            <a:extLst>
              <a:ext uri="{FF2B5EF4-FFF2-40B4-BE49-F238E27FC236}">
                <a16:creationId xmlns:a16="http://schemas.microsoft.com/office/drawing/2014/main" id="{30CCD4B8-AA9F-6C22-D7F1-4994C029C7B6}"/>
              </a:ext>
            </a:extLst>
          </p:cNvPr>
          <p:cNvSpPr txBox="1"/>
          <p:nvPr/>
        </p:nvSpPr>
        <p:spPr>
          <a:xfrm>
            <a:off x="700427" y="6550247"/>
            <a:ext cx="103830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</a:rPr>
              <a:t>第</a:t>
            </a:r>
            <a:r>
              <a:rPr lang="zh-CN" altLang="en-US" sz="1800" b="1" dirty="0">
                <a:solidFill>
                  <a:srgbClr val="FFFFFF"/>
                </a:solidFill>
                <a:ea typeface="SimSun" panose="02010600030101010101" pitchFamily="2" charset="-122"/>
              </a:rPr>
              <a:t>四</a:t>
            </a:r>
            <a:r>
              <a:rPr lang="en-GB" sz="1800" b="1" dirty="0">
                <a:solidFill>
                  <a:srgbClr val="FFFFFF"/>
                </a:solidFill>
              </a:rPr>
              <a:t>天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10" name="Google Shape;132;p16">
            <a:extLst>
              <a:ext uri="{FF2B5EF4-FFF2-40B4-BE49-F238E27FC236}">
                <a16:creationId xmlns:a16="http://schemas.microsoft.com/office/drawing/2014/main" id="{E04916F7-213E-7B5C-22A9-8F2DDA15C0DA}"/>
              </a:ext>
            </a:extLst>
          </p:cNvPr>
          <p:cNvSpPr txBox="1"/>
          <p:nvPr/>
        </p:nvSpPr>
        <p:spPr>
          <a:xfrm>
            <a:off x="1943250" y="6550522"/>
            <a:ext cx="5107880" cy="503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sz="1800" b="1" dirty="0">
                <a:solidFill>
                  <a:srgbClr val="E93F54"/>
                </a:solidFill>
                <a:latin typeface="+mn-ea"/>
                <a:ea typeface="+mn-ea"/>
              </a:rPr>
              <a:t>岘港</a:t>
            </a:r>
            <a:r>
              <a:rPr lang="en-US" altLang="zh-CN" sz="1800" b="1" dirty="0">
                <a:solidFill>
                  <a:srgbClr val="E93F54"/>
                </a:solidFill>
                <a:latin typeface="+mn-ea"/>
                <a:ea typeface="+mn-ea"/>
              </a:rPr>
              <a:t>	</a:t>
            </a:r>
            <a:r>
              <a:rPr lang="en-US" altLang="zh-CN" sz="1000" dirty="0">
                <a:solidFill>
                  <a:srgbClr val="E93F54"/>
                </a:solidFill>
                <a:latin typeface="Palatino Linotype" panose="02040502050505030304" pitchFamily="18" charset="0"/>
              </a:rPr>
              <a:t>			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（早</a:t>
            </a:r>
            <a:r>
              <a:rPr lang="en-US" altLang="zh-CN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/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午</a:t>
            </a:r>
            <a:r>
              <a:rPr lang="en-US" altLang="zh-CN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/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晚）</a:t>
            </a:r>
          </a:p>
        </p:txBody>
      </p:sp>
      <p:sp>
        <p:nvSpPr>
          <p:cNvPr id="20" name="Google Shape;117;p16">
            <a:extLst>
              <a:ext uri="{FF2B5EF4-FFF2-40B4-BE49-F238E27FC236}">
                <a16:creationId xmlns:a16="http://schemas.microsoft.com/office/drawing/2014/main" id="{74A8623E-C343-607E-72D7-278C5F5CA0CF}"/>
              </a:ext>
            </a:extLst>
          </p:cNvPr>
          <p:cNvSpPr/>
          <p:nvPr/>
        </p:nvSpPr>
        <p:spPr>
          <a:xfrm>
            <a:off x="340028" y="9804637"/>
            <a:ext cx="6921870" cy="523560"/>
          </a:xfrm>
          <a:prstGeom prst="rect">
            <a:avLst/>
          </a:prstGeom>
          <a:noFill/>
          <a:ln w="19050" cap="flat" cmpd="sng">
            <a:solidFill>
              <a:srgbClr val="223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5;p16">
            <a:extLst>
              <a:ext uri="{FF2B5EF4-FFF2-40B4-BE49-F238E27FC236}">
                <a16:creationId xmlns:a16="http://schemas.microsoft.com/office/drawing/2014/main" id="{59A0604B-CF3F-D4D1-D45D-100BED8C29C9}"/>
              </a:ext>
            </a:extLst>
          </p:cNvPr>
          <p:cNvSpPr txBox="1"/>
          <p:nvPr/>
        </p:nvSpPr>
        <p:spPr>
          <a:xfrm>
            <a:off x="339503" y="10005136"/>
            <a:ext cx="6893300" cy="30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1150">
              <a:buClr>
                <a:srgbClr val="E93F54"/>
              </a:buClr>
              <a:buSzPts val="1300"/>
              <a:buFont typeface="Arial" panose="020B0604020202020204"/>
              <a:buChar char="●"/>
            </a:pPr>
            <a:r>
              <a:rPr lang="zh-CN" altLang="en-US" sz="1300" b="0" i="0" dirty="0">
                <a:solidFill>
                  <a:srgbClr val="FF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结束美好的旅程</a:t>
            </a:r>
            <a:endParaRPr sz="1300" dirty="0">
              <a:solidFill>
                <a:srgbClr val="E93F54"/>
              </a:solidFill>
            </a:endParaRPr>
          </a:p>
        </p:txBody>
      </p:sp>
      <p:sp>
        <p:nvSpPr>
          <p:cNvPr id="24" name="Google Shape;126;p16">
            <a:extLst>
              <a:ext uri="{FF2B5EF4-FFF2-40B4-BE49-F238E27FC236}">
                <a16:creationId xmlns:a16="http://schemas.microsoft.com/office/drawing/2014/main" id="{85158442-38E2-6FB6-D076-AEF85369C029}"/>
              </a:ext>
            </a:extLst>
          </p:cNvPr>
          <p:cNvSpPr/>
          <p:nvPr/>
        </p:nvSpPr>
        <p:spPr>
          <a:xfrm>
            <a:off x="533103" y="9535130"/>
            <a:ext cx="1348200" cy="469200"/>
          </a:xfrm>
          <a:prstGeom prst="roundRect">
            <a:avLst>
              <a:gd name="adj" fmla="val 16667"/>
            </a:avLst>
          </a:prstGeom>
          <a:solidFill>
            <a:srgbClr val="22346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27;p16">
            <a:extLst>
              <a:ext uri="{FF2B5EF4-FFF2-40B4-BE49-F238E27FC236}">
                <a16:creationId xmlns:a16="http://schemas.microsoft.com/office/drawing/2014/main" id="{3C70B2C5-4073-31BB-8E2E-AC7A64325070}"/>
              </a:ext>
            </a:extLst>
          </p:cNvPr>
          <p:cNvSpPr txBox="1"/>
          <p:nvPr/>
        </p:nvSpPr>
        <p:spPr>
          <a:xfrm>
            <a:off x="689125" y="9546051"/>
            <a:ext cx="1038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</a:rPr>
              <a:t>第</a:t>
            </a:r>
            <a:r>
              <a:rPr lang="zh-CN" altLang="en-US" sz="1800" b="1" dirty="0">
                <a:solidFill>
                  <a:srgbClr val="FFFFFF"/>
                </a:solidFill>
              </a:rPr>
              <a:t>五</a:t>
            </a:r>
            <a:r>
              <a:rPr lang="en-GB" sz="1800" b="1" dirty="0">
                <a:solidFill>
                  <a:srgbClr val="FFFFFF"/>
                </a:solidFill>
              </a:rPr>
              <a:t>天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142ADB-1C12-3F60-1830-61AB26F34705}"/>
              </a:ext>
            </a:extLst>
          </p:cNvPr>
          <p:cNvSpPr/>
          <p:nvPr/>
        </p:nvSpPr>
        <p:spPr>
          <a:xfrm>
            <a:off x="1984316" y="9540675"/>
            <a:ext cx="5055511" cy="46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sz="1800" b="1" dirty="0">
                <a:solidFill>
                  <a:srgbClr val="E93F54"/>
                </a:solidFill>
                <a:latin typeface="+mn-ea"/>
                <a:ea typeface="+mn-ea"/>
              </a:rPr>
              <a:t>抵达吉隆坡</a:t>
            </a:r>
            <a:r>
              <a:rPr lang="en-US" altLang="zh-CN" sz="1800" b="1" dirty="0">
                <a:solidFill>
                  <a:srgbClr val="E93F54"/>
                </a:solidFill>
                <a:latin typeface="+mn-ea"/>
                <a:ea typeface="+mn-ea"/>
              </a:rPr>
              <a:t>			</a:t>
            </a:r>
            <a:r>
              <a:rPr lang="zh-CN" altLang="en-US" sz="1800" b="1" dirty="0">
                <a:solidFill>
                  <a:srgbClr val="E93F54"/>
                </a:solidFill>
                <a:highlight>
                  <a:srgbClr val="FFFFFF"/>
                </a:highlight>
                <a:ea typeface="SimSun" panose="02010600030101010101" pitchFamily="2" charset="-122"/>
              </a:rPr>
              <a:t> （早）</a:t>
            </a:r>
          </a:p>
        </p:txBody>
      </p:sp>
    </p:spTree>
    <p:extLst>
      <p:ext uri="{BB962C8B-B14F-4D97-AF65-F5344CB8AC3E}">
        <p14:creationId xmlns:p14="http://schemas.microsoft.com/office/powerpoint/2010/main" val="258842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BAA95-7E02-5BE9-1C17-113244E0D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84"/>
          <a:stretch/>
        </p:blipFill>
        <p:spPr>
          <a:xfrm>
            <a:off x="6972" y="-1"/>
            <a:ext cx="7545730" cy="10691814"/>
          </a:xfrm>
          <a:prstGeom prst="rect">
            <a:avLst/>
          </a:prstGeom>
        </p:spPr>
      </p:pic>
      <p:sp>
        <p:nvSpPr>
          <p:cNvPr id="3" name="Google Shape;137;p17">
            <a:extLst>
              <a:ext uri="{FF2B5EF4-FFF2-40B4-BE49-F238E27FC236}">
                <a16:creationId xmlns:a16="http://schemas.microsoft.com/office/drawing/2014/main" id="{13F368C8-BE3D-2A53-FA74-8AD3B2F15613}"/>
              </a:ext>
            </a:extLst>
          </p:cNvPr>
          <p:cNvSpPr/>
          <p:nvPr/>
        </p:nvSpPr>
        <p:spPr>
          <a:xfrm>
            <a:off x="333375" y="3006500"/>
            <a:ext cx="6893560" cy="1127768"/>
          </a:xfrm>
          <a:prstGeom prst="rect">
            <a:avLst/>
          </a:prstGeom>
          <a:noFill/>
          <a:ln w="19050" cap="flat" cmpd="sng">
            <a:solidFill>
              <a:srgbClr val="223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38;p17">
            <a:extLst>
              <a:ext uri="{FF2B5EF4-FFF2-40B4-BE49-F238E27FC236}">
                <a16:creationId xmlns:a16="http://schemas.microsoft.com/office/drawing/2014/main" id="{85F248D8-DBE7-128C-A17A-C04A20384307}"/>
              </a:ext>
            </a:extLst>
          </p:cNvPr>
          <p:cNvSpPr/>
          <p:nvPr/>
        </p:nvSpPr>
        <p:spPr>
          <a:xfrm>
            <a:off x="333375" y="1103878"/>
            <a:ext cx="6893560" cy="1488324"/>
          </a:xfrm>
          <a:prstGeom prst="rect">
            <a:avLst/>
          </a:prstGeom>
          <a:noFill/>
          <a:ln w="19050" cap="flat" cmpd="sng">
            <a:solidFill>
              <a:srgbClr val="223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0;p17">
            <a:extLst>
              <a:ext uri="{FF2B5EF4-FFF2-40B4-BE49-F238E27FC236}">
                <a16:creationId xmlns:a16="http://schemas.microsoft.com/office/drawing/2014/main" id="{31672C25-49B9-D04B-0F5B-9074A588C133}"/>
              </a:ext>
            </a:extLst>
          </p:cNvPr>
          <p:cNvSpPr txBox="1"/>
          <p:nvPr/>
        </p:nvSpPr>
        <p:spPr>
          <a:xfrm>
            <a:off x="333400" y="-162918"/>
            <a:ext cx="68934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5000" b="1" dirty="0">
                <a:solidFill>
                  <a:srgbClr val="E93F54"/>
                </a:solidFill>
                <a:latin typeface="Montserrat"/>
                <a:ea typeface="Montserrat"/>
                <a:cs typeface="Montserrat"/>
                <a:sym typeface="Montserrat"/>
              </a:rPr>
              <a:t>Travel Itinerary</a:t>
            </a:r>
            <a:endParaRPr sz="5000" b="1" dirty="0">
              <a:solidFill>
                <a:srgbClr val="E93F54"/>
              </a:solidFill>
            </a:endParaRPr>
          </a:p>
        </p:txBody>
      </p:sp>
      <p:sp>
        <p:nvSpPr>
          <p:cNvPr id="6" name="Google Shape;146;p17">
            <a:extLst>
              <a:ext uri="{FF2B5EF4-FFF2-40B4-BE49-F238E27FC236}">
                <a16:creationId xmlns:a16="http://schemas.microsoft.com/office/drawing/2014/main" id="{0813752F-E98B-C1DF-0E16-368CAA7143B7}"/>
              </a:ext>
            </a:extLst>
          </p:cNvPr>
          <p:cNvSpPr txBox="1"/>
          <p:nvPr/>
        </p:nvSpPr>
        <p:spPr>
          <a:xfrm>
            <a:off x="332740" y="1301094"/>
            <a:ext cx="6893300" cy="12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Assemble at airport check in, flight to </a:t>
            </a:r>
            <a:r>
              <a:rPr lang="en-US" altLang="zh-CN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Danang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altLang="zh-CN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Lang Co Lagoon </a:t>
            </a: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Thien Mu Pagoda – Also known as heavenly lady pagoda, it is one of he oldest ancient architectural structures used for religious worship in Hue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sym typeface="Montserrat"/>
              </a:rPr>
              <a:t>Dong Ba Market </a:t>
            </a:r>
          </a:p>
          <a:p>
            <a:pPr marL="457200" indent="-311150"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sym typeface="Montserrat"/>
              </a:rPr>
              <a:t>Perfume River Boat Trip with traditional music </a:t>
            </a:r>
            <a:endParaRPr lang="en-US" altLang="zh-CN" sz="1300" dirty="0">
              <a:solidFill>
                <a:srgbClr val="FF0000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endParaRPr lang="en-US" sz="1100" dirty="0">
              <a:solidFill>
                <a:srgbClr val="E93F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endParaRPr lang="en-US" altLang="zh-CN" sz="1300" dirty="0">
              <a:solidFill>
                <a:srgbClr val="FF0000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47;p17">
            <a:extLst>
              <a:ext uri="{FF2B5EF4-FFF2-40B4-BE49-F238E27FC236}">
                <a16:creationId xmlns:a16="http://schemas.microsoft.com/office/drawing/2014/main" id="{648BC895-3FCC-6B84-E90E-BCB9BAADCFE1}"/>
              </a:ext>
            </a:extLst>
          </p:cNvPr>
          <p:cNvSpPr/>
          <p:nvPr/>
        </p:nvSpPr>
        <p:spPr>
          <a:xfrm>
            <a:off x="526475" y="834238"/>
            <a:ext cx="1348200" cy="469200"/>
          </a:xfrm>
          <a:prstGeom prst="roundRect">
            <a:avLst>
              <a:gd name="adj" fmla="val 16667"/>
            </a:avLst>
          </a:prstGeom>
          <a:solidFill>
            <a:srgbClr val="22346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8;p17">
            <a:extLst>
              <a:ext uri="{FF2B5EF4-FFF2-40B4-BE49-F238E27FC236}">
                <a16:creationId xmlns:a16="http://schemas.microsoft.com/office/drawing/2014/main" id="{4D2FDDFA-8F3B-EAE9-F762-C4D47BD7F5DF}"/>
              </a:ext>
            </a:extLst>
          </p:cNvPr>
          <p:cNvSpPr txBox="1"/>
          <p:nvPr/>
        </p:nvSpPr>
        <p:spPr>
          <a:xfrm>
            <a:off x="682497" y="845159"/>
            <a:ext cx="103830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DAY </a:t>
            </a:r>
            <a:r>
              <a:rPr lang="en-US" alt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sp>
        <p:nvSpPr>
          <p:cNvPr id="9" name="Google Shape;149;p17">
            <a:extLst>
              <a:ext uri="{FF2B5EF4-FFF2-40B4-BE49-F238E27FC236}">
                <a16:creationId xmlns:a16="http://schemas.microsoft.com/office/drawing/2014/main" id="{2A72B4C8-52AD-7CF6-21AB-767129329A2E}"/>
              </a:ext>
            </a:extLst>
          </p:cNvPr>
          <p:cNvSpPr txBox="1"/>
          <p:nvPr/>
        </p:nvSpPr>
        <p:spPr>
          <a:xfrm>
            <a:off x="1925320" y="871938"/>
            <a:ext cx="5204350" cy="45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MY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Kuala Lumpur </a:t>
            </a:r>
            <a:r>
              <a:rPr lang="en-US" altLang="zh-CN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– Danang – Hue	</a:t>
            </a:r>
            <a:r>
              <a:rPr lang="en-MY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(</a:t>
            </a:r>
            <a:r>
              <a:rPr lang="en-US" altLang="zh-CN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L/D</a:t>
            </a:r>
            <a:r>
              <a:rPr lang="en-MY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)</a:t>
            </a:r>
          </a:p>
        </p:txBody>
      </p:sp>
      <p:sp>
        <p:nvSpPr>
          <p:cNvPr id="10" name="Google Shape;150;p17">
            <a:extLst>
              <a:ext uri="{FF2B5EF4-FFF2-40B4-BE49-F238E27FC236}">
                <a16:creationId xmlns:a16="http://schemas.microsoft.com/office/drawing/2014/main" id="{387D80A2-A523-D25F-71F1-225B795C159E}"/>
              </a:ext>
            </a:extLst>
          </p:cNvPr>
          <p:cNvSpPr txBox="1"/>
          <p:nvPr/>
        </p:nvSpPr>
        <p:spPr>
          <a:xfrm>
            <a:off x="332740" y="3222520"/>
            <a:ext cx="6893300" cy="91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1150"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 err="1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Impearial</a:t>
            </a: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 Citadel </a:t>
            </a:r>
            <a:r>
              <a:rPr lang="en-US" sz="10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(Included </a:t>
            </a:r>
            <a:r>
              <a:rPr lang="en-US" sz="1000" dirty="0" err="1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Cyclo</a:t>
            </a:r>
            <a:r>
              <a:rPr lang="en-US" sz="10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 Ride) </a:t>
            </a: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– It has been officially recognized by the UNESCO as a World Heritage in 1993</a:t>
            </a:r>
          </a:p>
          <a:p>
            <a:pPr marL="457200" indent="-311150"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 err="1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Hoian</a:t>
            </a: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 Old Town </a:t>
            </a:r>
          </a:p>
          <a:p>
            <a:pPr marL="457200" indent="-311150"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 err="1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Phux</a:t>
            </a: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 Kien Assembly Hall, </a:t>
            </a:r>
            <a:r>
              <a:rPr lang="en-US" sz="1300" dirty="0" err="1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Tna</a:t>
            </a: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 Ky Merchant House, Japanese Bridge</a:t>
            </a:r>
          </a:p>
          <a:p>
            <a:pPr marL="463550" indent="-285750" algn="l" fontAlgn="base">
              <a:buClr>
                <a:srgbClr val="E93F54"/>
              </a:buClr>
              <a:buFont typeface="Palatino Linotype" panose="02040502050505030304" pitchFamily="18" charset="0"/>
              <a:buChar char="•"/>
            </a:pPr>
            <a:endParaRPr lang="en-US" sz="13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463550" indent="-285750" algn="l" fontAlgn="base">
              <a:buClr>
                <a:srgbClr val="E93F54"/>
              </a:buClr>
              <a:buFont typeface="Palatino Linotype" panose="02040502050505030304" pitchFamily="18" charset="0"/>
              <a:buChar char="•"/>
            </a:pPr>
            <a:endParaRPr lang="en-US" sz="13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463550" indent="-285750" algn="l" fontAlgn="base">
              <a:buClr>
                <a:srgbClr val="E93F54"/>
              </a:buClr>
              <a:buFont typeface="Palatino Linotype" panose="02040502050505030304" pitchFamily="18" charset="0"/>
              <a:buChar char="•"/>
            </a:pPr>
            <a:endParaRPr lang="en-US" sz="13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463550" indent="-285750" algn="l" fontAlgn="base">
              <a:buClr>
                <a:srgbClr val="E93F54"/>
              </a:buClr>
              <a:buFont typeface="Palatino Linotype" panose="02040502050505030304" pitchFamily="18" charset="0"/>
              <a:buChar char="•"/>
            </a:pPr>
            <a:endParaRPr lang="en-US" sz="1300" dirty="0">
              <a:solidFill>
                <a:srgbClr val="FF0000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E93F54"/>
              </a:solidFill>
            </a:endParaRPr>
          </a:p>
        </p:txBody>
      </p:sp>
      <p:sp>
        <p:nvSpPr>
          <p:cNvPr id="11" name="Google Shape;151;p17">
            <a:extLst>
              <a:ext uri="{FF2B5EF4-FFF2-40B4-BE49-F238E27FC236}">
                <a16:creationId xmlns:a16="http://schemas.microsoft.com/office/drawing/2014/main" id="{EE7FB6C5-8672-1BC9-D1BB-49A2EB2988EF}"/>
              </a:ext>
            </a:extLst>
          </p:cNvPr>
          <p:cNvSpPr/>
          <p:nvPr/>
        </p:nvSpPr>
        <p:spPr>
          <a:xfrm>
            <a:off x="526475" y="2755274"/>
            <a:ext cx="1348200" cy="469200"/>
          </a:xfrm>
          <a:prstGeom prst="roundRect">
            <a:avLst>
              <a:gd name="adj" fmla="val 16667"/>
            </a:avLst>
          </a:prstGeom>
          <a:solidFill>
            <a:srgbClr val="22346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2;p17">
            <a:extLst>
              <a:ext uri="{FF2B5EF4-FFF2-40B4-BE49-F238E27FC236}">
                <a16:creationId xmlns:a16="http://schemas.microsoft.com/office/drawing/2014/main" id="{C31D03AB-5D9A-1FA8-CEDD-3BC73A3C35C1}"/>
              </a:ext>
            </a:extLst>
          </p:cNvPr>
          <p:cNvSpPr txBox="1"/>
          <p:nvPr/>
        </p:nvSpPr>
        <p:spPr>
          <a:xfrm>
            <a:off x="682497" y="2766195"/>
            <a:ext cx="103830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DAY </a:t>
            </a:r>
            <a:r>
              <a:rPr lang="en-US" alt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  <p:sp>
        <p:nvSpPr>
          <p:cNvPr id="13" name="Google Shape;153;p17">
            <a:extLst>
              <a:ext uri="{FF2B5EF4-FFF2-40B4-BE49-F238E27FC236}">
                <a16:creationId xmlns:a16="http://schemas.microsoft.com/office/drawing/2014/main" id="{19FE17F8-60B7-36CF-1276-7E6207D178AF}"/>
              </a:ext>
            </a:extLst>
          </p:cNvPr>
          <p:cNvSpPr txBox="1"/>
          <p:nvPr/>
        </p:nvSpPr>
        <p:spPr>
          <a:xfrm>
            <a:off x="1925321" y="2766470"/>
            <a:ext cx="5204350" cy="45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Hue  - </a:t>
            </a:r>
            <a:r>
              <a:rPr lang="en-US" altLang="zh-CN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Hoi An	</a:t>
            </a:r>
            <a:r>
              <a:rPr lang="en-US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 </a:t>
            </a:r>
            <a:r>
              <a:rPr lang="en-MY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		(</a:t>
            </a:r>
            <a:r>
              <a:rPr lang="en-US" altLang="zh-CN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B/</a:t>
            </a:r>
            <a:r>
              <a:rPr lang="en-MY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L/D) </a:t>
            </a:r>
          </a:p>
        </p:txBody>
      </p:sp>
      <p:sp>
        <p:nvSpPr>
          <p:cNvPr id="14" name="Google Shape;139;p17">
            <a:extLst>
              <a:ext uri="{FF2B5EF4-FFF2-40B4-BE49-F238E27FC236}">
                <a16:creationId xmlns:a16="http://schemas.microsoft.com/office/drawing/2014/main" id="{789F2CA4-79EB-3E6E-128B-E0781FB6CEFD}"/>
              </a:ext>
            </a:extLst>
          </p:cNvPr>
          <p:cNvSpPr/>
          <p:nvPr/>
        </p:nvSpPr>
        <p:spPr>
          <a:xfrm>
            <a:off x="333400" y="4544566"/>
            <a:ext cx="6893400" cy="1532441"/>
          </a:xfrm>
          <a:prstGeom prst="rect">
            <a:avLst/>
          </a:prstGeom>
          <a:noFill/>
          <a:ln w="19050" cap="flat" cmpd="sng">
            <a:solidFill>
              <a:srgbClr val="223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1;p17">
            <a:extLst>
              <a:ext uri="{FF2B5EF4-FFF2-40B4-BE49-F238E27FC236}">
                <a16:creationId xmlns:a16="http://schemas.microsoft.com/office/drawing/2014/main" id="{E4F4C552-AE82-A4AE-1A59-979854E94E84}"/>
              </a:ext>
            </a:extLst>
          </p:cNvPr>
          <p:cNvSpPr txBox="1"/>
          <p:nvPr/>
        </p:nvSpPr>
        <p:spPr>
          <a:xfrm>
            <a:off x="332740" y="4769905"/>
            <a:ext cx="6893300" cy="130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1150"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</a:rPr>
              <a:t>Cam Thanh Village </a:t>
            </a:r>
            <a:r>
              <a:rPr lang="en-US" sz="1000" dirty="0">
                <a:solidFill>
                  <a:srgbClr val="FF0000"/>
                </a:solidFill>
                <a:latin typeface="Palatino Linotype" panose="02040502050505030304" pitchFamily="18" charset="0"/>
              </a:rPr>
              <a:t>(Included Bamboo Boat Ride) </a:t>
            </a: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</a:rPr>
              <a:t>– Ride on a bamboo basket boat along Cam Thanh River with the locals and learn about the traditional fishing techniques used in the river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</a:rPr>
              <a:t>Marble Mountain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</a:rPr>
              <a:t>Non Nuoc Caving Stone Village </a:t>
            </a:r>
          </a:p>
          <a:p>
            <a:pPr marL="457200" indent="-311150"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The Cha </a:t>
            </a:r>
            <a:r>
              <a:rPr lang="en-US" sz="1300" dirty="0" err="1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Musuem</a:t>
            </a: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 (Museum of Cham Sculpture) </a:t>
            </a:r>
            <a:endParaRPr lang="en-US" sz="13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E93F54"/>
              </a:solidFill>
            </a:endParaRPr>
          </a:p>
        </p:txBody>
      </p:sp>
      <p:sp>
        <p:nvSpPr>
          <p:cNvPr id="16" name="Google Shape;142;p17">
            <a:extLst>
              <a:ext uri="{FF2B5EF4-FFF2-40B4-BE49-F238E27FC236}">
                <a16:creationId xmlns:a16="http://schemas.microsoft.com/office/drawing/2014/main" id="{D4A059A1-B345-4416-2969-7ADD1AC850B3}"/>
              </a:ext>
            </a:extLst>
          </p:cNvPr>
          <p:cNvSpPr/>
          <p:nvPr/>
        </p:nvSpPr>
        <p:spPr>
          <a:xfrm>
            <a:off x="526475" y="4294184"/>
            <a:ext cx="1348200" cy="469200"/>
          </a:xfrm>
          <a:prstGeom prst="roundRect">
            <a:avLst>
              <a:gd name="adj" fmla="val 16667"/>
            </a:avLst>
          </a:prstGeom>
          <a:solidFill>
            <a:srgbClr val="22346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43;p17">
            <a:extLst>
              <a:ext uri="{FF2B5EF4-FFF2-40B4-BE49-F238E27FC236}">
                <a16:creationId xmlns:a16="http://schemas.microsoft.com/office/drawing/2014/main" id="{AB74C361-53A5-FCA6-975A-2B4A1004E06C}"/>
              </a:ext>
            </a:extLst>
          </p:cNvPr>
          <p:cNvSpPr txBox="1"/>
          <p:nvPr/>
        </p:nvSpPr>
        <p:spPr>
          <a:xfrm>
            <a:off x="682497" y="4305105"/>
            <a:ext cx="103830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DAY </a:t>
            </a:r>
            <a:r>
              <a:rPr lang="en-US" alt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  <p:sp>
        <p:nvSpPr>
          <p:cNvPr id="18" name="Google Shape;144;p17">
            <a:extLst>
              <a:ext uri="{FF2B5EF4-FFF2-40B4-BE49-F238E27FC236}">
                <a16:creationId xmlns:a16="http://schemas.microsoft.com/office/drawing/2014/main" id="{3136A6B1-3792-041E-83CB-F0C07A7C5461}"/>
              </a:ext>
            </a:extLst>
          </p:cNvPr>
          <p:cNvSpPr txBox="1"/>
          <p:nvPr/>
        </p:nvSpPr>
        <p:spPr>
          <a:xfrm>
            <a:off x="1925320" y="4305305"/>
            <a:ext cx="5204350" cy="45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Hoi An – Hue 	</a:t>
            </a:r>
            <a:r>
              <a:rPr lang="en-MY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		(B/L/D)</a:t>
            </a:r>
          </a:p>
        </p:txBody>
      </p:sp>
      <p:sp>
        <p:nvSpPr>
          <p:cNvPr id="20" name="Google Shape;139;p17">
            <a:extLst>
              <a:ext uri="{FF2B5EF4-FFF2-40B4-BE49-F238E27FC236}">
                <a16:creationId xmlns:a16="http://schemas.microsoft.com/office/drawing/2014/main" id="{6B015049-13F7-D6C1-1FBC-8AB0AC24045F}"/>
              </a:ext>
            </a:extLst>
          </p:cNvPr>
          <p:cNvSpPr/>
          <p:nvPr/>
        </p:nvSpPr>
        <p:spPr>
          <a:xfrm>
            <a:off x="332640" y="6473006"/>
            <a:ext cx="6893400" cy="2707330"/>
          </a:xfrm>
          <a:prstGeom prst="rect">
            <a:avLst/>
          </a:prstGeom>
          <a:noFill/>
          <a:ln w="19050" cap="flat" cmpd="sng">
            <a:solidFill>
              <a:srgbClr val="223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41;p17">
            <a:extLst>
              <a:ext uri="{FF2B5EF4-FFF2-40B4-BE49-F238E27FC236}">
                <a16:creationId xmlns:a16="http://schemas.microsoft.com/office/drawing/2014/main" id="{FC054771-8D8F-CAE1-830B-4CB55BCD7F03}"/>
              </a:ext>
            </a:extLst>
          </p:cNvPr>
          <p:cNvSpPr txBox="1"/>
          <p:nvPr/>
        </p:nvSpPr>
        <p:spPr>
          <a:xfrm>
            <a:off x="331980" y="6725640"/>
            <a:ext cx="6893300" cy="253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3550" indent="-285750" algn="l" fontAlgn="base">
              <a:buClr>
                <a:srgbClr val="E93F54"/>
              </a:buClr>
              <a:buFont typeface="Palatino Linotype" panose="02040502050505030304" pitchFamily="18" charset="0"/>
              <a:buChar char="•"/>
            </a:pPr>
            <a:r>
              <a:rPr lang="en-US" altLang="zh-CN" sz="1300" b="0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Bana Hills </a:t>
            </a:r>
            <a:r>
              <a:rPr lang="en-US" sz="1000" b="0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(Included cable car) </a:t>
            </a: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</a:rPr>
              <a:t>- A colonial French hill station established in 1919, Ba Na Hill is an immense mountain resort catering to local and foreign vacationers alike. Ascend the lush tropical forest from a non-stop cable car, the longest and highest of its kind in the world</a:t>
            </a:r>
          </a:p>
          <a:p>
            <a:pPr marL="463550" indent="-285750" algn="l" fontAlgn="base">
              <a:buClr>
                <a:srgbClr val="E93F54"/>
              </a:buClr>
              <a:buFont typeface="Palatino Linotype" panose="02040502050505030304" pitchFamily="18" charset="0"/>
              <a:buChar char="•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</a:rPr>
              <a:t>Golden Bridge </a:t>
            </a:r>
          </a:p>
          <a:p>
            <a:pPr marL="463550" indent="-285750" algn="l" fontAlgn="base">
              <a:buClr>
                <a:srgbClr val="E93F54"/>
              </a:buClr>
              <a:buFont typeface="Palatino Linotype" panose="02040502050505030304" pitchFamily="18" charset="0"/>
              <a:buChar char="•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</a:rPr>
              <a:t>French Village / Fantasy Park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</a:rPr>
              <a:t>Le Jardine </a:t>
            </a:r>
            <a:r>
              <a:rPr lang="en-US" sz="13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D’Amour</a:t>
            </a: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endParaRPr lang="en-US" sz="1300" dirty="0">
              <a:solidFill>
                <a:srgbClr val="E93F54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Han Market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Ling Ung Pagoda (Quan Yin)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altLang="zh-CN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APEC Sculpture Park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Dragon Bridge </a:t>
            </a:r>
            <a:r>
              <a:rPr lang="en-US" sz="10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(Pass BY)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DHC Marina (Love Bridge, Dragon Fish Statue)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endParaRPr lang="en-US" sz="1300" dirty="0">
              <a:solidFill>
                <a:srgbClr val="FF0000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endParaRPr sz="1300" dirty="0">
              <a:solidFill>
                <a:srgbClr val="E93F54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E93F54"/>
              </a:solidFill>
            </a:endParaRPr>
          </a:p>
        </p:txBody>
      </p:sp>
      <p:sp>
        <p:nvSpPr>
          <p:cNvPr id="22" name="Google Shape;142;p17">
            <a:extLst>
              <a:ext uri="{FF2B5EF4-FFF2-40B4-BE49-F238E27FC236}">
                <a16:creationId xmlns:a16="http://schemas.microsoft.com/office/drawing/2014/main" id="{DAFFD2A1-903C-0736-0740-6C1544EDB0DF}"/>
              </a:ext>
            </a:extLst>
          </p:cNvPr>
          <p:cNvSpPr/>
          <p:nvPr/>
        </p:nvSpPr>
        <p:spPr>
          <a:xfrm>
            <a:off x="525715" y="6222623"/>
            <a:ext cx="1348200" cy="469200"/>
          </a:xfrm>
          <a:prstGeom prst="roundRect">
            <a:avLst>
              <a:gd name="adj" fmla="val 16667"/>
            </a:avLst>
          </a:prstGeom>
          <a:solidFill>
            <a:srgbClr val="22346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43;p17">
            <a:extLst>
              <a:ext uri="{FF2B5EF4-FFF2-40B4-BE49-F238E27FC236}">
                <a16:creationId xmlns:a16="http://schemas.microsoft.com/office/drawing/2014/main" id="{0FE2D449-B84A-6B88-64F5-8D3D77817F3E}"/>
              </a:ext>
            </a:extLst>
          </p:cNvPr>
          <p:cNvSpPr txBox="1"/>
          <p:nvPr/>
        </p:nvSpPr>
        <p:spPr>
          <a:xfrm>
            <a:off x="681737" y="6233544"/>
            <a:ext cx="103830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DAY </a:t>
            </a:r>
            <a:r>
              <a:rPr lang="en-US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lang="en-US" altLang="en-GB"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144;p17">
            <a:extLst>
              <a:ext uri="{FF2B5EF4-FFF2-40B4-BE49-F238E27FC236}">
                <a16:creationId xmlns:a16="http://schemas.microsoft.com/office/drawing/2014/main" id="{10EB5785-A20C-5DEA-76D0-48C55F56389A}"/>
              </a:ext>
            </a:extLst>
          </p:cNvPr>
          <p:cNvSpPr txBox="1"/>
          <p:nvPr/>
        </p:nvSpPr>
        <p:spPr>
          <a:xfrm>
            <a:off x="1924560" y="6233744"/>
            <a:ext cx="5204350" cy="467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MY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Hue – Danang  			(B/L/D)</a:t>
            </a:r>
          </a:p>
        </p:txBody>
      </p:sp>
      <p:sp>
        <p:nvSpPr>
          <p:cNvPr id="30" name="Google Shape;139;p17">
            <a:extLst>
              <a:ext uri="{FF2B5EF4-FFF2-40B4-BE49-F238E27FC236}">
                <a16:creationId xmlns:a16="http://schemas.microsoft.com/office/drawing/2014/main" id="{E183D845-6992-322A-D578-F4470291F695}"/>
              </a:ext>
            </a:extLst>
          </p:cNvPr>
          <p:cNvSpPr/>
          <p:nvPr/>
        </p:nvSpPr>
        <p:spPr>
          <a:xfrm>
            <a:off x="332640" y="9590381"/>
            <a:ext cx="6910570" cy="550705"/>
          </a:xfrm>
          <a:prstGeom prst="rect">
            <a:avLst/>
          </a:prstGeom>
          <a:noFill/>
          <a:ln w="19050" cap="flat" cmpd="sng">
            <a:solidFill>
              <a:srgbClr val="223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41;p17">
            <a:extLst>
              <a:ext uri="{FF2B5EF4-FFF2-40B4-BE49-F238E27FC236}">
                <a16:creationId xmlns:a16="http://schemas.microsoft.com/office/drawing/2014/main" id="{95065DC8-D894-E583-DC35-315569E9857C}"/>
              </a:ext>
            </a:extLst>
          </p:cNvPr>
          <p:cNvSpPr txBox="1"/>
          <p:nvPr/>
        </p:nvSpPr>
        <p:spPr>
          <a:xfrm>
            <a:off x="331980" y="9815719"/>
            <a:ext cx="6892540" cy="32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93F54"/>
              </a:buClr>
              <a:buSzPts val="1300"/>
              <a:buFont typeface="Montserrat"/>
              <a:buChar char="●"/>
            </a:pPr>
            <a:r>
              <a:rPr lang="en-US" sz="1300" dirty="0">
                <a:solidFill>
                  <a:srgbClr val="FF0000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Bye and see your next trip</a:t>
            </a:r>
            <a:endParaRPr sz="13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" name="Google Shape;142;p17">
            <a:extLst>
              <a:ext uri="{FF2B5EF4-FFF2-40B4-BE49-F238E27FC236}">
                <a16:creationId xmlns:a16="http://schemas.microsoft.com/office/drawing/2014/main" id="{1A8C32A6-6961-82B8-F5B1-AA6B4470D508}"/>
              </a:ext>
            </a:extLst>
          </p:cNvPr>
          <p:cNvSpPr/>
          <p:nvPr/>
        </p:nvSpPr>
        <p:spPr>
          <a:xfrm>
            <a:off x="525715" y="9339998"/>
            <a:ext cx="1348200" cy="469200"/>
          </a:xfrm>
          <a:prstGeom prst="roundRect">
            <a:avLst>
              <a:gd name="adj" fmla="val 16667"/>
            </a:avLst>
          </a:prstGeom>
          <a:solidFill>
            <a:srgbClr val="22346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43;p17">
            <a:extLst>
              <a:ext uri="{FF2B5EF4-FFF2-40B4-BE49-F238E27FC236}">
                <a16:creationId xmlns:a16="http://schemas.microsoft.com/office/drawing/2014/main" id="{6F114D1B-2D00-E2CB-6971-1B56729D2C95}"/>
              </a:ext>
            </a:extLst>
          </p:cNvPr>
          <p:cNvSpPr txBox="1"/>
          <p:nvPr/>
        </p:nvSpPr>
        <p:spPr>
          <a:xfrm>
            <a:off x="681737" y="9350919"/>
            <a:ext cx="103830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DAY </a:t>
            </a:r>
            <a:r>
              <a:rPr lang="en-US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lang="en-US" altLang="en-GB"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144;p17">
            <a:extLst>
              <a:ext uri="{FF2B5EF4-FFF2-40B4-BE49-F238E27FC236}">
                <a16:creationId xmlns:a16="http://schemas.microsoft.com/office/drawing/2014/main" id="{D3F4C583-1A54-67A9-AD80-A2FD513CFFF6}"/>
              </a:ext>
            </a:extLst>
          </p:cNvPr>
          <p:cNvSpPr txBox="1"/>
          <p:nvPr/>
        </p:nvSpPr>
        <p:spPr>
          <a:xfrm>
            <a:off x="1924560" y="9351119"/>
            <a:ext cx="5204350" cy="45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MY" sz="1500" dirty="0">
                <a:solidFill>
                  <a:srgbClr val="E93F54"/>
                </a:solidFill>
                <a:highlight>
                  <a:srgbClr val="FFFFFF"/>
                </a:highlight>
                <a:latin typeface="Palatino Linotype" panose="02040502050505030304" pitchFamily="18" charset="0"/>
              </a:rPr>
              <a:t> </a:t>
            </a:r>
            <a:r>
              <a:rPr lang="en-US" sz="1500" b="1" dirty="0">
                <a:solidFill>
                  <a:srgbClr val="E93F54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Arrival </a:t>
            </a:r>
            <a:r>
              <a:rPr lang="en-US" altLang="zh-CN" sz="1500" b="1" dirty="0">
                <a:solidFill>
                  <a:srgbClr val="E93F54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Kuala Lumpur		</a:t>
            </a:r>
            <a:r>
              <a:rPr lang="en-MY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 (B) </a:t>
            </a:r>
            <a:r>
              <a:rPr lang="en-US" sz="1500" b="1" dirty="0">
                <a:solidFill>
                  <a:srgbClr val="E93F54"/>
                </a:solidFill>
                <a:highlight>
                  <a:srgbClr val="FFFFFF"/>
                </a:highlight>
              </a:rPr>
              <a:t>	</a:t>
            </a:r>
            <a:endParaRPr lang="en-MY" sz="1500" b="1" dirty="0">
              <a:solidFill>
                <a:srgbClr val="E93F54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988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3C889C-0D05-5E2E-4846-092E1B1D2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75" y="-13649"/>
            <a:ext cx="7566150" cy="10691813"/>
          </a:xfrm>
          <a:prstGeom prst="rect">
            <a:avLst/>
          </a:prstGeom>
        </p:spPr>
      </p:pic>
      <p:sp>
        <p:nvSpPr>
          <p:cNvPr id="171" name="Google Shape;171;p19"/>
          <p:cNvSpPr txBox="1"/>
          <p:nvPr/>
        </p:nvSpPr>
        <p:spPr>
          <a:xfrm>
            <a:off x="-13857" y="-229427"/>
            <a:ext cx="7560000" cy="118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4400" b="1" dirty="0">
                <a:solidFill>
                  <a:srgbClr val="E93F54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酒店</a:t>
            </a:r>
            <a:r>
              <a:rPr lang="en-GB" sz="4400" b="1" dirty="0">
                <a:solidFill>
                  <a:srgbClr val="E93F54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MY" sz="4400" b="1" dirty="0">
                <a:solidFill>
                  <a:srgbClr val="E93F54"/>
                </a:solidFill>
              </a:rPr>
              <a:t>Hotel</a:t>
            </a:r>
            <a:br>
              <a:rPr lang="en-MY" sz="4400" b="1" dirty="0">
                <a:solidFill>
                  <a:srgbClr val="E93F54"/>
                </a:solidFill>
              </a:rPr>
            </a:br>
            <a:r>
              <a:rPr lang="en-MY" sz="1600" b="1" dirty="0">
                <a:solidFill>
                  <a:srgbClr val="E93F54"/>
                </a:solidFill>
                <a:latin typeface="Palatino Linotype" panose="02040502050505030304" pitchFamily="18" charset="0"/>
              </a:rPr>
              <a:t>4* Deluxe  Hotel </a:t>
            </a:r>
            <a:endParaRPr lang="en-MY" sz="4400" b="1" dirty="0">
              <a:solidFill>
                <a:srgbClr val="E93F54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71;p19"/>
          <p:cNvSpPr txBox="1"/>
          <p:nvPr/>
        </p:nvSpPr>
        <p:spPr>
          <a:xfrm>
            <a:off x="5914819" y="5480803"/>
            <a:ext cx="1462334" cy="96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MY" sz="1600" b="1" dirty="0">
                <a:solidFill>
                  <a:srgbClr val="E93F54"/>
                </a:solidFill>
                <a:latin typeface="Montserrat"/>
                <a:ea typeface="Montserrat"/>
                <a:cs typeface="Montserrat"/>
                <a:sym typeface="Montserrat"/>
              </a:rPr>
              <a:t>4* Magnolia or similar class</a:t>
            </a:r>
          </a:p>
        </p:txBody>
      </p:sp>
      <p:sp>
        <p:nvSpPr>
          <p:cNvPr id="41" name="Google Shape;171;p19">
            <a:extLst>
              <a:ext uri="{FF2B5EF4-FFF2-40B4-BE49-F238E27FC236}">
                <a16:creationId xmlns:a16="http://schemas.microsoft.com/office/drawing/2014/main" id="{5A65DA67-EC1A-A6CA-2AE7-5567EA3D1D2C}"/>
              </a:ext>
            </a:extLst>
          </p:cNvPr>
          <p:cNvSpPr txBox="1"/>
          <p:nvPr/>
        </p:nvSpPr>
        <p:spPr>
          <a:xfrm>
            <a:off x="132441" y="3642382"/>
            <a:ext cx="1726915" cy="96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MY" sz="1600" b="1" dirty="0">
                <a:solidFill>
                  <a:srgbClr val="E93F54"/>
                </a:solidFill>
                <a:latin typeface="Montserrat"/>
                <a:ea typeface="Montserrat"/>
                <a:cs typeface="Montserrat"/>
                <a:sym typeface="Montserrat"/>
              </a:rPr>
              <a:t>4* </a:t>
            </a:r>
            <a:r>
              <a:rPr lang="en-MY" sz="1600" b="1" dirty="0" err="1">
                <a:solidFill>
                  <a:srgbClr val="E93F54"/>
                </a:solidFill>
                <a:latin typeface="Montserrat"/>
                <a:ea typeface="Montserrat"/>
                <a:cs typeface="Montserrat"/>
                <a:sym typeface="Montserrat"/>
              </a:rPr>
              <a:t>Emm</a:t>
            </a:r>
            <a:r>
              <a:rPr lang="en-MY" sz="1600" b="1" dirty="0">
                <a:solidFill>
                  <a:srgbClr val="E93F5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MY" sz="1600" b="1" dirty="0" err="1">
                <a:solidFill>
                  <a:srgbClr val="E93F54"/>
                </a:solidFill>
                <a:latin typeface="Montserrat"/>
                <a:ea typeface="Montserrat"/>
                <a:cs typeface="Montserrat"/>
                <a:sym typeface="Montserrat"/>
              </a:rPr>
              <a:t>Hoian</a:t>
            </a:r>
            <a:r>
              <a:rPr lang="en-MY" sz="1600" b="1" dirty="0">
                <a:solidFill>
                  <a:srgbClr val="E93F54"/>
                </a:solidFill>
                <a:latin typeface="Montserrat"/>
                <a:ea typeface="Montserrat"/>
                <a:cs typeface="Montserrat"/>
                <a:sym typeface="Montserrat"/>
              </a:rPr>
              <a:t>  or similar class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79E4D2-0E92-F6EA-8E75-D92379F38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081" y="3186388"/>
            <a:ext cx="2848831" cy="1708186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99E2E6-438F-C6EC-CB8D-48855D07C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52238"/>
              </p:ext>
            </p:extLst>
          </p:nvPr>
        </p:nvGraphicFramePr>
        <p:xfrm>
          <a:off x="132440" y="7109328"/>
          <a:ext cx="7280472" cy="1241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118">
                  <a:extLst>
                    <a:ext uri="{9D8B030D-6E8A-4147-A177-3AD203B41FA5}">
                      <a16:colId xmlns:a16="http://schemas.microsoft.com/office/drawing/2014/main" val="2862252733"/>
                    </a:ext>
                  </a:extLst>
                </a:gridCol>
                <a:gridCol w="1820118">
                  <a:extLst>
                    <a:ext uri="{9D8B030D-6E8A-4147-A177-3AD203B41FA5}">
                      <a16:colId xmlns:a16="http://schemas.microsoft.com/office/drawing/2014/main" val="1448143978"/>
                    </a:ext>
                  </a:extLst>
                </a:gridCol>
                <a:gridCol w="1820118">
                  <a:extLst>
                    <a:ext uri="{9D8B030D-6E8A-4147-A177-3AD203B41FA5}">
                      <a16:colId xmlns:a16="http://schemas.microsoft.com/office/drawing/2014/main" val="3233609902"/>
                    </a:ext>
                  </a:extLst>
                </a:gridCol>
                <a:gridCol w="1820118">
                  <a:extLst>
                    <a:ext uri="{9D8B030D-6E8A-4147-A177-3AD203B41FA5}">
                      <a16:colId xmlns:a16="http://schemas.microsoft.com/office/drawing/2014/main" val="869906316"/>
                    </a:ext>
                  </a:extLst>
                </a:gridCol>
              </a:tblGrid>
              <a:tr h="433919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5D4N DANANG / HUE / HOIAN / BANA HILLS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E0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09399"/>
                  </a:ext>
                </a:extLst>
              </a:tr>
              <a:tr h="358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B02C73"/>
                          </a:solidFill>
                          <a:effectLst/>
                          <a:latin typeface="Montserrat" panose="00000500000000000000" pitchFamily="2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altLang="zh-CN" sz="1000" b="1" kern="100" dirty="0">
                          <a:solidFill>
                            <a:srgbClr val="B02C73"/>
                          </a:solidFill>
                          <a:effectLst/>
                          <a:latin typeface="Montserrat" panose="00000500000000000000" pitchFamily="2" charset="0"/>
                          <a:ea typeface="SimSun" panose="02010600030101010101" pitchFamily="2" charset="-122"/>
                        </a:rPr>
                        <a:t>dult</a:t>
                      </a:r>
                      <a:r>
                        <a:rPr lang="en-US" sz="1000" b="1" kern="100" dirty="0">
                          <a:solidFill>
                            <a:srgbClr val="B02C73"/>
                          </a:solidFill>
                          <a:effectLst/>
                          <a:latin typeface="Montserrat" panose="00000500000000000000" pitchFamily="2" charset="0"/>
                          <a:ea typeface="SimSun" panose="02010600030101010101" pitchFamily="2" charset="-122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solidFill>
                            <a:srgbClr val="B02C73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成人</a:t>
                      </a:r>
                      <a:endParaRPr lang="en-US" sz="900" b="0" kern="100" dirty="0">
                        <a:solidFill>
                          <a:srgbClr val="B02C73"/>
                        </a:solidFill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solidFill>
                            <a:srgbClr val="B02C73"/>
                          </a:solidFill>
                          <a:effectLst/>
                          <a:latin typeface="Montserrat" panose="00000500000000000000" pitchFamily="2" charset="0"/>
                          <a:ea typeface="SimSun" panose="02010600030101010101" pitchFamily="2" charset="-122"/>
                        </a:rPr>
                        <a:t>Child with Bed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solidFill>
                            <a:srgbClr val="B02C73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小孩加床</a:t>
                      </a:r>
                      <a:r>
                        <a:rPr lang="en-US" sz="900" b="0" kern="100" dirty="0">
                          <a:solidFill>
                            <a:srgbClr val="B02C73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solidFill>
                            <a:srgbClr val="B02C73"/>
                          </a:solidFill>
                          <a:effectLst/>
                          <a:latin typeface="Montserrat" panose="00000500000000000000" pitchFamily="2" charset="0"/>
                          <a:ea typeface="SimSun" panose="02010600030101010101" pitchFamily="2" charset="-122"/>
                        </a:rPr>
                        <a:t>Child without Bed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1" kern="100" dirty="0">
                          <a:solidFill>
                            <a:srgbClr val="B02C73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小孩不加床</a:t>
                      </a:r>
                      <a:endParaRPr lang="en-US" sz="900" b="0" kern="100" dirty="0">
                        <a:solidFill>
                          <a:srgbClr val="B02C73"/>
                        </a:solidFill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B02C73"/>
                          </a:solidFill>
                          <a:effectLst/>
                          <a:latin typeface="Montserrat" panose="00000500000000000000" pitchFamily="2" charset="0"/>
                          <a:ea typeface="SimSun" panose="02010600030101010101" pitchFamily="2" charset="-122"/>
                        </a:rPr>
                        <a:t>Single Supp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kern="100" dirty="0">
                          <a:solidFill>
                            <a:srgbClr val="B02C73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单人房差</a:t>
                      </a:r>
                      <a:endParaRPr lang="en-US" sz="1000" b="1" kern="100" dirty="0">
                        <a:solidFill>
                          <a:srgbClr val="B02C73"/>
                        </a:solidFill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46527"/>
                  </a:ext>
                </a:extLst>
              </a:tr>
              <a:tr h="448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trike="sngStrike" dirty="0">
                        <a:effectLst/>
                        <a:latin typeface="Montserrat" panose="000005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Montserrat" panose="000005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trike="sngStrike" dirty="0">
                        <a:effectLst/>
                        <a:latin typeface="Montserrat" panose="000005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Montserrat" panose="000005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15855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B1D642-5BE6-5BC1-8A11-2EB615080DDF}"/>
              </a:ext>
            </a:extLst>
          </p:cNvPr>
          <p:cNvCxnSpPr>
            <a:cxnSpLocks/>
          </p:cNvCxnSpPr>
          <p:nvPr/>
        </p:nvCxnSpPr>
        <p:spPr>
          <a:xfrm>
            <a:off x="178825" y="4948329"/>
            <a:ext cx="4063127" cy="0"/>
          </a:xfrm>
          <a:prstGeom prst="line">
            <a:avLst/>
          </a:prstGeom>
          <a:ln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59D8BE-0446-22AA-47AA-7B225F2D49CF}"/>
              </a:ext>
            </a:extLst>
          </p:cNvPr>
          <p:cNvCxnSpPr>
            <a:cxnSpLocks/>
          </p:cNvCxnSpPr>
          <p:nvPr/>
        </p:nvCxnSpPr>
        <p:spPr>
          <a:xfrm>
            <a:off x="3730486" y="5015552"/>
            <a:ext cx="3646667" cy="0"/>
          </a:xfrm>
          <a:prstGeom prst="line">
            <a:avLst/>
          </a:prstGeom>
          <a:ln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171;p19">
            <a:extLst>
              <a:ext uri="{FF2B5EF4-FFF2-40B4-BE49-F238E27FC236}">
                <a16:creationId xmlns:a16="http://schemas.microsoft.com/office/drawing/2014/main" id="{C1579711-619B-47E9-1227-F472A03BEEA6}"/>
              </a:ext>
            </a:extLst>
          </p:cNvPr>
          <p:cNvSpPr txBox="1"/>
          <p:nvPr/>
        </p:nvSpPr>
        <p:spPr>
          <a:xfrm>
            <a:off x="6033380" y="1309885"/>
            <a:ext cx="1393854" cy="152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MY" sz="1600" b="1" dirty="0">
                <a:solidFill>
                  <a:srgbClr val="E93F54"/>
                </a:solidFill>
                <a:latin typeface="Montserrat"/>
                <a:ea typeface="Montserrat"/>
                <a:cs typeface="Montserrat"/>
                <a:sym typeface="Montserrat"/>
              </a:rPr>
              <a:t>4* </a:t>
            </a:r>
            <a:r>
              <a:rPr lang="en-US" sz="1600" b="1" dirty="0">
                <a:solidFill>
                  <a:srgbClr val="E93F54"/>
                </a:solidFill>
                <a:latin typeface="Montserrat"/>
                <a:ea typeface="Montserrat"/>
                <a:cs typeface="Montserrat"/>
                <a:sym typeface="Montserrat"/>
              </a:rPr>
              <a:t>Thanh Lich Royal Boutique </a:t>
            </a:r>
            <a:r>
              <a:rPr lang="en-MY" sz="1600" b="1" dirty="0">
                <a:solidFill>
                  <a:srgbClr val="E93F54"/>
                </a:solidFill>
                <a:latin typeface="Montserrat"/>
                <a:ea typeface="Montserrat"/>
                <a:cs typeface="Montserrat"/>
                <a:sym typeface="Montserrat"/>
              </a:rPr>
              <a:t>or similar class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7AE60-4993-67EE-9DB9-1B2AAE6D5378}"/>
              </a:ext>
            </a:extLst>
          </p:cNvPr>
          <p:cNvCxnSpPr>
            <a:cxnSpLocks/>
          </p:cNvCxnSpPr>
          <p:nvPr/>
        </p:nvCxnSpPr>
        <p:spPr>
          <a:xfrm>
            <a:off x="132441" y="3048300"/>
            <a:ext cx="4063127" cy="0"/>
          </a:xfrm>
          <a:prstGeom prst="line">
            <a:avLst/>
          </a:prstGeom>
          <a:ln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AFD4BB-6794-62B3-0468-7D65D567CB80}"/>
              </a:ext>
            </a:extLst>
          </p:cNvPr>
          <p:cNvCxnSpPr>
            <a:cxnSpLocks/>
          </p:cNvCxnSpPr>
          <p:nvPr/>
        </p:nvCxnSpPr>
        <p:spPr>
          <a:xfrm>
            <a:off x="3684102" y="3117017"/>
            <a:ext cx="3646667" cy="0"/>
          </a:xfrm>
          <a:prstGeom prst="line">
            <a:avLst/>
          </a:prstGeom>
          <a:ln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hư viện ảnh của chỗ nghỉ này">
            <a:extLst>
              <a:ext uri="{FF2B5EF4-FFF2-40B4-BE49-F238E27FC236}">
                <a16:creationId xmlns:a16="http://schemas.microsoft.com/office/drawing/2014/main" id="{4F8C84A8-5E7B-4217-DEB4-0788E88F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41" y="1058785"/>
            <a:ext cx="2935034" cy="19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hoto of Superior Double Room #1">
            <a:extLst>
              <a:ext uri="{FF2B5EF4-FFF2-40B4-BE49-F238E27FC236}">
                <a16:creationId xmlns:a16="http://schemas.microsoft.com/office/drawing/2014/main" id="{7416DE23-34BC-F8D6-3593-EEC2C8C73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2"/>
          <a:stretch/>
        </p:blipFill>
        <p:spPr bwMode="auto">
          <a:xfrm>
            <a:off x="130193" y="1084239"/>
            <a:ext cx="2668548" cy="19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allery image of this property">
            <a:extLst>
              <a:ext uri="{FF2B5EF4-FFF2-40B4-BE49-F238E27FC236}">
                <a16:creationId xmlns:a16="http://schemas.microsoft.com/office/drawing/2014/main" id="{92F0A2E3-5BF0-E04E-15E8-8D9AAC5B1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3" y="3179384"/>
            <a:ext cx="2600685" cy="17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allery image of this property">
            <a:extLst>
              <a:ext uri="{FF2B5EF4-FFF2-40B4-BE49-F238E27FC236}">
                <a16:creationId xmlns:a16="http://schemas.microsoft.com/office/drawing/2014/main" id="{3B694D0B-EBA5-8765-D0E8-C9C9C8F8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76" y="5065843"/>
            <a:ext cx="2676121" cy="20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oto of Superior King Room #1">
            <a:extLst>
              <a:ext uri="{FF2B5EF4-FFF2-40B4-BE49-F238E27FC236}">
                <a16:creationId xmlns:a16="http://schemas.microsoft.com/office/drawing/2014/main" id="{D20C18D3-EF3D-7417-0588-770D4B39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3" y="5079059"/>
            <a:ext cx="2989634" cy="19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3855B4-1144-2ACD-0F2C-67C924FE3A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188"/>
          <a:stretch/>
        </p:blipFill>
        <p:spPr>
          <a:xfrm>
            <a:off x="2045431" y="9001989"/>
            <a:ext cx="1711896" cy="1617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7E3C6E-B5C2-5898-BC61-408CB73AD6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47"/>
          <a:stretch/>
        </p:blipFill>
        <p:spPr>
          <a:xfrm>
            <a:off x="3807910" y="8380286"/>
            <a:ext cx="1551676" cy="1617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7BEFF-C38C-61F3-0629-4D87CD0E595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0939"/>
          <a:stretch/>
        </p:blipFill>
        <p:spPr>
          <a:xfrm>
            <a:off x="5432785" y="9003056"/>
            <a:ext cx="2106059" cy="1617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F94FB4-6FC7-41DF-6C78-55316EBB7CA8}"/>
              </a:ext>
            </a:extLst>
          </p:cNvPr>
          <p:cNvSpPr txBox="1"/>
          <p:nvPr/>
        </p:nvSpPr>
        <p:spPr>
          <a:xfrm>
            <a:off x="21008" y="10096025"/>
            <a:ext cx="19632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00" dirty="0">
                <a:solidFill>
                  <a:srgbClr val="B02C73"/>
                </a:solidFill>
                <a:effectLst/>
                <a:latin typeface="Palatino Linotype" panose="02040502050505030304" pitchFamily="18" charset="0"/>
                <a:ea typeface="FangSong" panose="02010609060101010101" pitchFamily="49" charset="-122"/>
              </a:rPr>
              <a:t>Grilled lobster Menu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697B5-B2D9-7B82-49B5-9FF8612085CF}"/>
              </a:ext>
            </a:extLst>
          </p:cNvPr>
          <p:cNvSpPr txBox="1"/>
          <p:nvPr/>
        </p:nvSpPr>
        <p:spPr>
          <a:xfrm>
            <a:off x="3446491" y="10001057"/>
            <a:ext cx="210605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solidFill>
                  <a:srgbClr val="B02C73"/>
                </a:solidFill>
                <a:effectLst/>
                <a:latin typeface="Palatino Linotype" panose="02040502050505030304" pitchFamily="18" charset="0"/>
                <a:ea typeface="FangSong" panose="02010609060101010101" pitchFamily="49" charset="-122"/>
              </a:rPr>
              <a:t>Chinses Cuisine </a:t>
            </a:r>
            <a:r>
              <a:rPr lang="en-US" sz="1200" b="1" kern="100" dirty="0">
                <a:solidFill>
                  <a:srgbClr val="B02C73"/>
                </a:solidFill>
                <a:effectLst/>
                <a:latin typeface="Palatino Linotype" panose="02040502050505030304" pitchFamily="18" charset="0"/>
                <a:ea typeface="FangSong" panose="02010609060101010101" pitchFamily="49" charset="-122"/>
              </a:rPr>
              <a:t>(Roasted Duck &amp; Suckling Pig) </a:t>
            </a:r>
            <a:endParaRPr lang="en-US" sz="1400" b="1" kern="100" dirty="0">
              <a:solidFill>
                <a:srgbClr val="B02C73"/>
              </a:solidFill>
              <a:effectLst/>
              <a:latin typeface="Palatino Linotype" panose="02040502050505030304" pitchFamily="18" charset="0"/>
              <a:ea typeface="FangSong" panose="02010609060101010101" pitchFamily="49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F4866-4921-EC34-65AA-C6A10BED0C30}"/>
              </a:ext>
            </a:extLst>
          </p:cNvPr>
          <p:cNvSpPr txBox="1"/>
          <p:nvPr/>
        </p:nvSpPr>
        <p:spPr>
          <a:xfrm>
            <a:off x="5414178" y="8445433"/>
            <a:ext cx="2013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00" dirty="0">
                <a:solidFill>
                  <a:srgbClr val="B02C73"/>
                </a:solidFill>
                <a:effectLst/>
                <a:latin typeface="Palatino Linotype" panose="02040502050505030304" pitchFamily="18" charset="0"/>
                <a:ea typeface="FangSong" panose="02010609060101010101" pitchFamily="49" charset="-122"/>
              </a:rPr>
              <a:t>Bana Hill Buffet Lunch </a:t>
            </a:r>
          </a:p>
        </p:txBody>
      </p:sp>
      <p:pic>
        <p:nvPicPr>
          <p:cNvPr id="17" name="Picture 6" descr="Joo Chiat Caphe - Muslim-Friendly Eatery Selling Banh Mi &amp; Vietnamese Drip  Coffee Along Joo Chiat Road">
            <a:extLst>
              <a:ext uri="{FF2B5EF4-FFF2-40B4-BE49-F238E27FC236}">
                <a16:creationId xmlns:a16="http://schemas.microsoft.com/office/drawing/2014/main" id="{A4971900-C190-F09D-8CA8-7F83FF39A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r="10073"/>
          <a:stretch/>
        </p:blipFill>
        <p:spPr bwMode="auto">
          <a:xfrm>
            <a:off x="26612" y="8380286"/>
            <a:ext cx="1963271" cy="16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DC2989-CCD0-6CB6-E32B-D4FB2FCD6D6D}"/>
              </a:ext>
            </a:extLst>
          </p:cNvPr>
          <p:cNvSpPr txBox="1"/>
          <p:nvPr/>
        </p:nvSpPr>
        <p:spPr>
          <a:xfrm>
            <a:off x="1886653" y="8418137"/>
            <a:ext cx="1893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00" dirty="0">
                <a:solidFill>
                  <a:srgbClr val="B02C73"/>
                </a:solidFill>
                <a:effectLst/>
                <a:latin typeface="Palatino Linotype" panose="02040502050505030304" pitchFamily="18" charset="0"/>
                <a:ea typeface="FangSong" panose="02010609060101010101" pitchFamily="49" charset="-122"/>
              </a:rPr>
              <a:t>Banh My &amp; Vietnamese Coffee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3C889C-0D05-5E2E-4846-092E1B1D2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80" y="-1"/>
            <a:ext cx="7545730" cy="106918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A7D9AD5-4BCE-16BE-1FCA-0F224B9FBD8E}"/>
              </a:ext>
            </a:extLst>
          </p:cNvPr>
          <p:cNvSpPr txBox="1"/>
          <p:nvPr/>
        </p:nvSpPr>
        <p:spPr>
          <a:xfrm>
            <a:off x="8127" y="3562267"/>
            <a:ext cx="7528634" cy="196977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EE008E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条款与条规</a:t>
            </a:r>
            <a:endParaRPr lang="en-US" altLang="zh-CN" sz="1200" b="1" dirty="0">
              <a:solidFill>
                <a:srgbClr val="EE008E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defTabSz="285750"/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01. 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行程表所列出的航班资料，交通，行程，酒店住宿及膳食安排， 将可能因应不同的出发日期而有所变动，恕可</a:t>
            </a:r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	 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能不及时通知。 若报名后行程有所变动，本社将另行个别通知。</a:t>
            </a:r>
          </a:p>
          <a:p>
            <a:pPr algn="l"/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02. 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行程，膳食及住宿的先后次序，将以当地接待社和天气情况安排为准。</a:t>
            </a:r>
          </a:p>
          <a:p>
            <a:pPr algn="l" defTabSz="292100"/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03. 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本公司会根据团量来安排旅游巴士的大小，但若巴士行李舱放置空间不足时，若会遇上行李箱得放置在车厢内的</a:t>
            </a:r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可能，所以一人一座位为前提。</a:t>
            </a:r>
          </a:p>
          <a:p>
            <a:pPr algn="l" defTabSz="292100"/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04. 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基本上全程中文讲解为主。 若需要以其他语言讲解，务必在报名时提前通知本社。 本社将另作安排，但将以最</a:t>
            </a:r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终确认为准。</a:t>
            </a:r>
          </a:p>
          <a:p>
            <a:pPr algn="l"/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05. 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团队出发前建议购买旅游保险以则安心。</a:t>
            </a:r>
          </a:p>
          <a:p>
            <a:pPr algn="l"/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06. 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行程表附上的照片仅供参考。</a:t>
            </a:r>
          </a:p>
          <a:p>
            <a:pPr algn="l"/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07. 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为确保消费者权益，详情请参阅单据背面之基本条规细节。</a:t>
            </a:r>
          </a:p>
          <a:p>
            <a:pPr algn="l"/>
            <a:r>
              <a:rPr lang="en-US" altLang="zh-CN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08. </a:t>
            </a:r>
            <a:r>
              <a:rPr lang="zh-CN" altLang="en-US" sz="1000" b="0" i="0" u="none" strike="noStrike" baseline="0" dirty="0">
                <a:latin typeface="FangSong" panose="02010609060101010101" pitchFamily="49" charset="-122"/>
                <a:ea typeface="FangSong" panose="02010609060101010101" pitchFamily="49" charset="-122"/>
              </a:rPr>
              <a:t>行程最终将以英文版本为准。</a:t>
            </a:r>
            <a:endParaRPr lang="en-US" sz="1000" dirty="0">
              <a:effectLst/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B51B1F-914D-C032-A48B-AEDBABFC0B89}"/>
              </a:ext>
            </a:extLst>
          </p:cNvPr>
          <p:cNvSpPr txBox="1"/>
          <p:nvPr/>
        </p:nvSpPr>
        <p:spPr>
          <a:xfrm>
            <a:off x="8127" y="5621201"/>
            <a:ext cx="7530629" cy="3056862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i="1" kern="0" dirty="0">
                <a:solidFill>
                  <a:srgbClr val="EE008E"/>
                </a:solidFill>
                <a:effectLst/>
                <a:latin typeface="Montserrat" panose="00000500000000000000" pitchFamily="2" charset="0"/>
                <a:ea typeface="SimSun" panose="02010600030101010101" pitchFamily="2" charset="-122"/>
              </a:rPr>
              <a:t>Terms&amp; conditions </a:t>
            </a:r>
          </a:p>
          <a:p>
            <a:pPr marL="0" marR="0" algn="l" defTabSz="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0" i="0" u="none" strike="noStrike" baseline="0" dirty="0">
                <a:latin typeface="Montserrat" panose="00000500000000000000" pitchFamily="2" charset="0"/>
              </a:rPr>
              <a:t>01. Flights, transportation, hotels, meals and itinerary stated in the brochure are subject to change 	without prior notice. Any changes after booking shall be advised accordingly.</a:t>
            </a:r>
          </a:p>
          <a:p>
            <a:pPr algn="l" defTabSz="292100">
              <a:lnSpc>
                <a:spcPct val="150000"/>
              </a:lnSpc>
            </a:pPr>
            <a:r>
              <a:rPr lang="en-US" sz="1050" b="0" i="0" u="none" strike="noStrike" baseline="0" dirty="0">
                <a:latin typeface="Montserrat" panose="00000500000000000000" pitchFamily="2" charset="0"/>
              </a:rPr>
              <a:t>02. The sequence of itinerary, meals and hotel arrangements are subject to the final confirmation by the 	local ground operator due to weather situation.</a:t>
            </a:r>
          </a:p>
          <a:p>
            <a:pPr algn="l" defTabSz="285750">
              <a:lnSpc>
                <a:spcPct val="150000"/>
              </a:lnSpc>
            </a:pPr>
            <a:r>
              <a:rPr lang="en-US" sz="1050" b="0" i="0" u="none" strike="noStrike" baseline="0" dirty="0">
                <a:latin typeface="Montserrat" panose="00000500000000000000" pitchFamily="2" charset="0"/>
              </a:rPr>
              <a:t>03. Tour buses are arranged based on group size. Every passenger is entitled to one seat each. Should 	there be extra seats remaining, it shall be reserved for the baggage storage.</a:t>
            </a:r>
          </a:p>
          <a:p>
            <a:pPr algn="l">
              <a:lnSpc>
                <a:spcPct val="150000"/>
              </a:lnSpc>
            </a:pPr>
            <a:r>
              <a:rPr lang="en-US" sz="1050" b="0" i="0" u="none" strike="noStrike" baseline="0" dirty="0">
                <a:latin typeface="Montserrat" panose="00000500000000000000" pitchFamily="2" charset="0"/>
              </a:rPr>
              <a:t>04. Tour is conducted in Mandarin, unless otherwise stated.</a:t>
            </a:r>
          </a:p>
          <a:p>
            <a:pPr algn="l">
              <a:lnSpc>
                <a:spcPct val="150000"/>
              </a:lnSpc>
            </a:pPr>
            <a:r>
              <a:rPr lang="en-US" sz="1050" b="0" i="0" u="none" strike="noStrike" baseline="0" dirty="0">
                <a:latin typeface="Montserrat" panose="00000500000000000000" pitchFamily="2" charset="0"/>
              </a:rPr>
              <a:t>05. Purchase of travel insurance is highly advisable.</a:t>
            </a:r>
          </a:p>
          <a:p>
            <a:pPr algn="l">
              <a:lnSpc>
                <a:spcPct val="150000"/>
              </a:lnSpc>
            </a:pPr>
            <a:r>
              <a:rPr lang="en-US" sz="1050" b="0" i="0" u="none" strike="noStrike" baseline="0" dirty="0">
                <a:latin typeface="Montserrat" panose="00000500000000000000" pitchFamily="2" charset="0"/>
              </a:rPr>
              <a:t>06. The images shown in tour itinerary are only for indicative.</a:t>
            </a:r>
          </a:p>
          <a:p>
            <a:pPr algn="l" defTabSz="285750">
              <a:lnSpc>
                <a:spcPct val="150000"/>
              </a:lnSpc>
            </a:pPr>
            <a:r>
              <a:rPr lang="en-US" sz="1050" b="0" i="0" u="none" strike="noStrike" baseline="0" dirty="0">
                <a:latin typeface="Montserrat" panose="00000500000000000000" pitchFamily="2" charset="0"/>
              </a:rPr>
              <a:t>07. For other conditions, please refer to overleaf of your booking form for our standard terms and 	conditions.</a:t>
            </a:r>
          </a:p>
          <a:p>
            <a:pPr algn="l">
              <a:lnSpc>
                <a:spcPct val="150000"/>
              </a:lnSpc>
            </a:pPr>
            <a:r>
              <a:rPr lang="en-US" sz="1050" b="0" i="0" u="none" strike="noStrike" baseline="0" dirty="0">
                <a:latin typeface="Montserrat" panose="00000500000000000000" pitchFamily="2" charset="0"/>
              </a:rPr>
              <a:t>08. The English version of itinerary shall prevail.</a:t>
            </a:r>
            <a:endParaRPr lang="en-MY" sz="1050" dirty="0">
              <a:solidFill>
                <a:prstClr val="black"/>
              </a:solidFill>
              <a:latin typeface="Montserrat" panose="00000500000000000000" pitchFamily="2" charset="0"/>
              <a:cs typeface="Shonar Bangla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59CAD60-04B6-92A0-4F5C-9421151F02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13589"/>
          <a:stretch/>
        </p:blipFill>
        <p:spPr>
          <a:xfrm>
            <a:off x="-80987" y="11547178"/>
            <a:ext cx="7729510" cy="13041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C2A137-8939-8760-1D2E-D4E525269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13589"/>
          <a:stretch/>
        </p:blipFill>
        <p:spPr>
          <a:xfrm>
            <a:off x="-12507" y="9387702"/>
            <a:ext cx="7572181" cy="130411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95E3E81-7D05-FF98-3F73-95E8FE49E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3"/>
          <a:stretch/>
        </p:blipFill>
        <p:spPr bwMode="auto">
          <a:xfrm>
            <a:off x="-12507" y="0"/>
            <a:ext cx="7572182" cy="34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912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1515</Words>
  <Application>Microsoft Office PowerPoint</Application>
  <PresentationFormat>Custom</PresentationFormat>
  <Paragraphs>124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Palatino Linotype</vt:lpstr>
      <vt:lpstr>Montserrat</vt:lpstr>
      <vt:lpstr>SimSun</vt:lpstr>
      <vt:lpstr>Stick</vt:lpstr>
      <vt:lpstr>Arial</vt:lpstr>
      <vt:lpstr>FangSong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LOVE09</dc:creator>
  <cp:lastModifiedBy>LOVE05@LOVE.local</cp:lastModifiedBy>
  <cp:revision>97</cp:revision>
  <cp:lastPrinted>2022-03-23T03:50:18Z</cp:lastPrinted>
  <dcterms:created xsi:type="dcterms:W3CDTF">2022-03-02T01:32:00Z</dcterms:created>
  <dcterms:modified xsi:type="dcterms:W3CDTF">2023-03-19T03:00:23Z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A8A17AD9A8364A42A22C32478ACB8A7E</vt:lpwstr>
  </property>
  <property fmtid="{D5CDD505-2E9C-101B-9397-08002B2CF9AE}" pid="3" name="KSOProductBuildVer">
    <vt:lpwstr>2052-11.1.0.11365</vt:lpwstr>
  </property>
</Properties>
</file>